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3" r:id="rId1"/>
  </p:sldMasterIdLst>
  <p:notesMasterIdLst>
    <p:notesMasterId r:id="rId11"/>
  </p:notesMasterIdLst>
  <p:handoutMasterIdLst>
    <p:handoutMasterId r:id="rId12"/>
  </p:handoutMasterIdLst>
  <p:sldIdLst>
    <p:sldId id="256" r:id="rId2"/>
    <p:sldId id="278" r:id="rId3"/>
    <p:sldId id="273" r:id="rId4"/>
    <p:sldId id="275" r:id="rId5"/>
    <p:sldId id="276" r:id="rId6"/>
    <p:sldId id="277" r:id="rId7"/>
    <p:sldId id="274" r:id="rId8"/>
    <p:sldId id="279" r:id="rId9"/>
    <p:sldId id="261" r:id="rId10"/>
  </p:sldIdLst>
  <p:sldSz cx="9144000" cy="6858000" type="screen4x3"/>
  <p:notesSz cx="7010400" cy="9236075"/>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00CC"/>
    <a:srgbClr val="FFCC00"/>
    <a:srgbClr val="660033"/>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p:cViewPr varScale="1">
        <p:scale>
          <a:sx n="72" d="100"/>
          <a:sy n="72" d="100"/>
        </p:scale>
        <p:origin x="147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506" y="-84"/>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lvl1pPr>
              <a:defRPr sz="1200"/>
            </a:lvl1pPr>
          </a:lstStyle>
          <a:p>
            <a:pPr>
              <a:defRPr/>
            </a:pPr>
            <a:endParaRPr lang="en-US"/>
          </a:p>
        </p:txBody>
      </p:sp>
      <p:sp>
        <p:nvSpPr>
          <p:cNvPr id="41987" name="Rectangle 3"/>
          <p:cNvSpPr>
            <a:spLocks noGrp="1" noChangeArrowheads="1"/>
          </p:cNvSpPr>
          <p:nvPr>
            <p:ph type="dt" sz="quarter" idx="1"/>
          </p:nvPr>
        </p:nvSpPr>
        <p:spPr bwMode="auto">
          <a:xfrm>
            <a:off x="3970938"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lvl1pPr algn="r">
              <a:defRPr sz="1200"/>
            </a:lvl1pPr>
          </a:lstStyle>
          <a:p>
            <a:pPr>
              <a:defRPr/>
            </a:pPr>
            <a:endParaRPr lang="en-US"/>
          </a:p>
        </p:txBody>
      </p:sp>
      <p:sp>
        <p:nvSpPr>
          <p:cNvPr id="41988" name="Rectangle 4"/>
          <p:cNvSpPr>
            <a:spLocks noGrp="1" noChangeArrowheads="1"/>
          </p:cNvSpPr>
          <p:nvPr>
            <p:ph type="ftr" sz="quarter" idx="2"/>
          </p:nvPr>
        </p:nvSpPr>
        <p:spPr bwMode="auto">
          <a:xfrm>
            <a:off x="0" y="8772668"/>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b" anchorCtr="0" compatLnSpc="1">
            <a:prstTxWarp prst="textNoShape">
              <a:avLst/>
            </a:prstTxWarp>
          </a:bodyPr>
          <a:lstStyle>
            <a:lvl1pPr>
              <a:defRPr sz="1200"/>
            </a:lvl1pPr>
          </a:lstStyle>
          <a:p>
            <a:pPr>
              <a:defRPr/>
            </a:pPr>
            <a:endParaRPr lang="en-US"/>
          </a:p>
        </p:txBody>
      </p:sp>
      <p:sp>
        <p:nvSpPr>
          <p:cNvPr id="41989" name="Rectangle 5"/>
          <p:cNvSpPr>
            <a:spLocks noGrp="1" noChangeArrowheads="1"/>
          </p:cNvSpPr>
          <p:nvPr>
            <p:ph type="sldNum" sz="quarter" idx="3"/>
          </p:nvPr>
        </p:nvSpPr>
        <p:spPr bwMode="auto">
          <a:xfrm>
            <a:off x="3970938" y="8772668"/>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b" anchorCtr="0" compatLnSpc="1">
            <a:prstTxWarp prst="textNoShape">
              <a:avLst/>
            </a:prstTxWarp>
          </a:bodyPr>
          <a:lstStyle>
            <a:lvl1pPr algn="r">
              <a:defRPr sz="1200"/>
            </a:lvl1pPr>
          </a:lstStyle>
          <a:p>
            <a:pPr>
              <a:defRPr/>
            </a:pPr>
            <a:fld id="{D63387D7-6B48-40FB-8DFF-C1A9B0598044}" type="slidenum">
              <a:rPr lang="en-US"/>
              <a:pPr>
                <a:defRPr/>
              </a:pPr>
              <a:t>‹#›</a:t>
            </a:fld>
            <a:endParaRPr lang="en-US"/>
          </a:p>
        </p:txBody>
      </p:sp>
    </p:spTree>
    <p:extLst>
      <p:ext uri="{BB962C8B-B14F-4D97-AF65-F5344CB8AC3E}">
        <p14:creationId xmlns:p14="http://schemas.microsoft.com/office/powerpoint/2010/main" val="2946658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97256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lvl1pPr algn="r">
              <a:defRPr sz="1200"/>
            </a:lvl1pPr>
          </a:lstStyle>
          <a:p>
            <a:pPr>
              <a:defRPr/>
            </a:pPr>
            <a:endParaRPr lang="en-US"/>
          </a:p>
        </p:txBody>
      </p:sp>
      <p:sp>
        <p:nvSpPr>
          <p:cNvPr id="12292"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34720" y="4387136"/>
            <a:ext cx="5140960" cy="415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652763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3591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25925287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122363"/>
            <a:ext cx="7772400" cy="2387600"/>
          </a:xfrm>
        </p:spPr>
        <p:txBody>
          <a:bodyPr anchor="b"/>
          <a:lstStyle>
            <a:lvl1pPr algn="ctr">
              <a:defRPr sz="3600"/>
            </a:lvl1pPr>
          </a:lstStyle>
          <a:p>
            <a:r>
              <a:rPr lang="en-US" dirty="0"/>
              <a:t>(Your Presentation/Paper Title)</a:t>
            </a:r>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(Presenter’s Name)</a:t>
            </a:r>
          </a:p>
          <a:p>
            <a:r>
              <a:rPr lang="en-US" dirty="0"/>
              <a:t>(Company/Organization Name)</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243" y="124032"/>
            <a:ext cx="1970146" cy="1895519"/>
          </a:xfrm>
          <a:prstGeom prst="rect">
            <a:avLst/>
          </a:prstGeom>
        </p:spPr>
      </p:pic>
      <p:sp>
        <p:nvSpPr>
          <p:cNvPr id="8" name="Rectangle 7"/>
          <p:cNvSpPr/>
          <p:nvPr/>
        </p:nvSpPr>
        <p:spPr>
          <a:xfrm>
            <a:off x="2224165" y="218387"/>
            <a:ext cx="6898821" cy="714375"/>
          </a:xfrm>
          <a:prstGeom prst="rect">
            <a:avLst/>
          </a:prstGeom>
          <a:gradFill flip="none" rotWithShape="1">
            <a:gsLst>
              <a:gs pos="0">
                <a:schemeClr val="accent1">
                  <a:lumMod val="75000"/>
                </a:schemeClr>
              </a:gs>
              <a:gs pos="50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23"/>
          <p:cNvSpPr txBox="1">
            <a:spLocks/>
          </p:cNvSpPr>
          <p:nvPr/>
        </p:nvSpPr>
        <p:spPr>
          <a:xfrm>
            <a:off x="5209359" y="211597"/>
            <a:ext cx="3657599" cy="695066"/>
          </a:xfrm>
          <a:prstGeom prst="rect">
            <a:avLst/>
          </a:prstGeom>
        </p:spPr>
        <p:txBody>
          <a:bodyPr vert="horz" lIns="91440" tIns="45720" rIns="91440" bIns="45720" rtlCol="0" anchor="ctr"/>
          <a:lstStyle>
            <a:defPPr>
              <a:defRPr lang="en-US"/>
            </a:defPPr>
            <a:lvl1pPr marL="0" algn="ctr" defTabSz="914400" rtl="0" eaLnBrk="1" latinLnBrk="0" hangingPunct="1">
              <a:defRPr sz="1600" kern="1200">
                <a:solidFill>
                  <a:schemeClr val="bg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cap="all" dirty="0">
                <a:solidFill>
                  <a:schemeClr val="tx2">
                    <a:lumMod val="75000"/>
                  </a:schemeClr>
                </a:solidFill>
                <a:latin typeface="Arial" panose="020B0604020202020204" pitchFamily="34" charset="0"/>
                <a:cs typeface="Arial" panose="020B0604020202020204" pitchFamily="34" charset="0"/>
              </a:rPr>
              <a:t>121</a:t>
            </a:r>
            <a:r>
              <a:rPr lang="en-US" b="0" cap="all" baseline="30000" dirty="0">
                <a:solidFill>
                  <a:schemeClr val="tx2">
                    <a:lumMod val="75000"/>
                  </a:schemeClr>
                </a:solidFill>
                <a:latin typeface="Arial" panose="020B0604020202020204" pitchFamily="34" charset="0"/>
                <a:cs typeface="Arial" panose="020B0604020202020204" pitchFamily="34" charset="0"/>
              </a:rPr>
              <a:t>st</a:t>
            </a:r>
            <a:r>
              <a:rPr lang="en-US" cap="all" dirty="0">
                <a:solidFill>
                  <a:schemeClr val="tx2">
                    <a:lumMod val="75000"/>
                  </a:schemeClr>
                </a:solidFill>
                <a:latin typeface="Arial" panose="020B0604020202020204" pitchFamily="34" charset="0"/>
                <a:cs typeface="Arial" panose="020B0604020202020204" pitchFamily="34" charset="0"/>
              </a:rPr>
              <a:t> Metalcasting Congress</a:t>
            </a:r>
          </a:p>
          <a:p>
            <a:pPr algn="r"/>
            <a:r>
              <a:rPr lang="en-US" sz="1400" cap="none" dirty="0">
                <a:solidFill>
                  <a:schemeClr val="tx2">
                    <a:lumMod val="75000"/>
                  </a:schemeClr>
                </a:solidFill>
                <a:latin typeface="Arial" panose="020B0604020202020204" pitchFamily="34" charset="0"/>
                <a:cs typeface="Arial" panose="020B0604020202020204" pitchFamily="34" charset="0"/>
              </a:rPr>
              <a:t>April</a:t>
            </a:r>
            <a:r>
              <a:rPr lang="en-US" sz="1400" cap="none" baseline="0" dirty="0">
                <a:solidFill>
                  <a:schemeClr val="tx2">
                    <a:lumMod val="75000"/>
                  </a:schemeClr>
                </a:solidFill>
                <a:latin typeface="Arial" panose="020B0604020202020204" pitchFamily="34" charset="0"/>
                <a:cs typeface="Arial" panose="020B0604020202020204" pitchFamily="34" charset="0"/>
              </a:rPr>
              <a:t> 25-27, 2017</a:t>
            </a:r>
            <a:r>
              <a:rPr lang="en-US" sz="1400" b="0" u="none" baseline="0" dirty="0">
                <a:solidFill>
                  <a:schemeClr val="tx2">
                    <a:lumMod val="75000"/>
                  </a:schemeClr>
                </a:solidFill>
                <a:latin typeface="Arial" panose="020B0604020202020204" pitchFamily="34" charset="0"/>
                <a:cs typeface="Arial" panose="020B0604020202020204" pitchFamily="34" charset="0"/>
              </a:rPr>
              <a:t>│</a:t>
            </a:r>
            <a:r>
              <a:rPr lang="en-US" sz="1400" b="0" u="none" cap="none" baseline="0" dirty="0">
                <a:solidFill>
                  <a:schemeClr val="tx2">
                    <a:lumMod val="75000"/>
                  </a:schemeClr>
                </a:solidFill>
                <a:latin typeface="Arial" panose="020B0604020202020204" pitchFamily="34" charset="0"/>
                <a:cs typeface="Arial" panose="020B0604020202020204" pitchFamily="34" charset="0"/>
              </a:rPr>
              <a:t>Milwaukee, Wisconsin   </a:t>
            </a:r>
            <a:endParaRPr lang="en-US" sz="1400" cap="none"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2910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36687"/>
            <a:ext cx="7886700" cy="1081843"/>
          </a:xfrm>
        </p:spPr>
        <p:txBody>
          <a:bodyPr/>
          <a:lstStyle>
            <a:lvl1pPr algn="ctr">
              <a:defRPr/>
            </a:lvl1pPr>
          </a:lstStyle>
          <a:p>
            <a:r>
              <a:rPr lang="en-US" dirty="0"/>
              <a:t>Instructions</a:t>
            </a:r>
          </a:p>
        </p:txBody>
      </p:sp>
      <p:sp>
        <p:nvSpPr>
          <p:cNvPr id="3" name="Content Placeholder 2"/>
          <p:cNvSpPr>
            <a:spLocks noGrp="1"/>
          </p:cNvSpPr>
          <p:nvPr>
            <p:ph idx="1" hasCustomPrompt="1"/>
          </p:nvPr>
        </p:nvSpPr>
        <p:spPr>
          <a:xfrm>
            <a:off x="628650" y="1385205"/>
            <a:ext cx="7886700" cy="4119563"/>
          </a:xfrm>
        </p:spPr>
        <p:txBody>
          <a:bodyPr/>
          <a:lstStyle>
            <a:lvl1pPr>
              <a:defRPr sz="2400" u="sng" baseline="0"/>
            </a:lvl1pPr>
          </a:lstStyle>
          <a:p>
            <a:pPr lvl="0"/>
            <a:r>
              <a:rPr lang="en-US" dirty="0"/>
              <a:t>DO NOT MODIFY THE MASTER SLIDE IN ANY WAY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7654" y="6096000"/>
            <a:ext cx="492576" cy="581480"/>
          </a:xfrm>
          <a:prstGeom prst="rect">
            <a:avLst/>
          </a:prstGeom>
        </p:spPr>
      </p:pic>
    </p:spTree>
    <p:extLst>
      <p:ext uri="{BB962C8B-B14F-4D97-AF65-F5344CB8AC3E}">
        <p14:creationId xmlns:p14="http://schemas.microsoft.com/office/powerpoint/2010/main" val="1923176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408589"/>
            <a:ext cx="7886700" cy="92468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461407"/>
            <a:ext cx="3886200" cy="47155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461407"/>
            <a:ext cx="3886200" cy="47155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0470" y="5957666"/>
            <a:ext cx="609760" cy="719814"/>
          </a:xfrm>
          <a:prstGeom prst="rect">
            <a:avLst/>
          </a:prstGeom>
        </p:spPr>
      </p:pic>
    </p:spTree>
    <p:extLst>
      <p:ext uri="{BB962C8B-B14F-4D97-AF65-F5344CB8AC3E}">
        <p14:creationId xmlns:p14="http://schemas.microsoft.com/office/powerpoint/2010/main" val="488736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33375"/>
            <a:ext cx="7886700" cy="900114"/>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387929"/>
            <a:ext cx="3868340" cy="111714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387929"/>
            <a:ext cx="3887391" cy="111714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0470" y="5949502"/>
            <a:ext cx="609760" cy="719814"/>
          </a:xfrm>
          <a:prstGeom prst="rect">
            <a:avLst/>
          </a:prstGeom>
        </p:spPr>
      </p:pic>
    </p:spTree>
    <p:extLst>
      <p:ext uri="{BB962C8B-B14F-4D97-AF65-F5344CB8AC3E}">
        <p14:creationId xmlns:p14="http://schemas.microsoft.com/office/powerpoint/2010/main" val="1717825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62000"/>
            <a:ext cx="2949178" cy="12954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0470" y="5941338"/>
            <a:ext cx="609760" cy="719814"/>
          </a:xfrm>
          <a:prstGeom prst="rect">
            <a:avLst/>
          </a:prstGeom>
        </p:spPr>
      </p:pic>
    </p:spTree>
    <p:extLst>
      <p:ext uri="{BB962C8B-B14F-4D97-AF65-F5344CB8AC3E}">
        <p14:creationId xmlns:p14="http://schemas.microsoft.com/office/powerpoint/2010/main" val="3319016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81050"/>
            <a:ext cx="2949178" cy="127635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0470" y="5949502"/>
            <a:ext cx="609760" cy="719814"/>
          </a:xfrm>
          <a:prstGeom prst="rect">
            <a:avLst/>
          </a:prstGeom>
        </p:spPr>
      </p:pic>
    </p:spTree>
    <p:extLst>
      <p:ext uri="{BB962C8B-B14F-4D97-AF65-F5344CB8AC3E}">
        <p14:creationId xmlns:p14="http://schemas.microsoft.com/office/powerpoint/2010/main" val="4211343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0470" y="5949502"/>
            <a:ext cx="609760" cy="719814"/>
          </a:xfrm>
          <a:prstGeom prst="rect">
            <a:avLst/>
          </a:prstGeom>
        </p:spPr>
      </p:pic>
    </p:spTree>
    <p:extLst>
      <p:ext uri="{BB962C8B-B14F-4D97-AF65-F5344CB8AC3E}">
        <p14:creationId xmlns:p14="http://schemas.microsoft.com/office/powerpoint/2010/main" val="3931015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1999"/>
            <a:ext cx="1971675" cy="54149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1999"/>
            <a:ext cx="5800725" cy="5414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0470" y="5949502"/>
            <a:ext cx="609760" cy="719814"/>
          </a:xfrm>
          <a:prstGeom prst="rect">
            <a:avLst/>
          </a:prstGeom>
        </p:spPr>
      </p:pic>
    </p:spTree>
    <p:extLst>
      <p:ext uri="{BB962C8B-B14F-4D97-AF65-F5344CB8AC3E}">
        <p14:creationId xmlns:p14="http://schemas.microsoft.com/office/powerpoint/2010/main" val="4089976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hyperlink" Target="http://www.afsinc.org/" TargetMode="Externa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073655"/>
            <a:ext cx="7886700" cy="9246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3203294"/>
            <a:ext cx="7886700" cy="261510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3837" y="6400800"/>
            <a:ext cx="9140163" cy="504867"/>
          </a:xfrm>
          <a:prstGeom prst="rect">
            <a:avLst/>
          </a:prstGeom>
          <a:gradFill flip="none" rotWithShape="1">
            <a:gsLst>
              <a:gs pos="0">
                <a:schemeClr val="accent1">
                  <a:lumMod val="75000"/>
                </a:schemeClr>
              </a:gs>
              <a:gs pos="50000">
                <a:schemeClr val="accent1">
                  <a:tint val="44500"/>
                  <a:satMod val="16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a:hlinkClick r:id="rId10"/>
          </p:cNvPr>
          <p:cNvSpPr txBox="1">
            <a:spLocks/>
          </p:cNvSpPr>
          <p:nvPr/>
        </p:nvSpPr>
        <p:spPr>
          <a:xfrm>
            <a:off x="628650" y="6400800"/>
            <a:ext cx="7886700" cy="50486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u="none" baseline="0" dirty="0">
                <a:solidFill>
                  <a:schemeClr val="tx2">
                    <a:lumMod val="75000"/>
                  </a:schemeClr>
                </a:solidFill>
                <a:latin typeface="Arial" panose="020B0604020202020204" pitchFamily="34" charset="0"/>
                <a:cs typeface="Arial" panose="020B0604020202020204" pitchFamily="34" charset="0"/>
              </a:rPr>
              <a:t>www.afsinc.org  │</a:t>
            </a:r>
            <a:r>
              <a:rPr lang="en-US" sz="1800" b="1" u="none" baseline="0" dirty="0">
                <a:solidFill>
                  <a:schemeClr val="tx2">
                    <a:lumMod val="75000"/>
                  </a:schemeClr>
                </a:solidFill>
                <a:latin typeface="Arial" panose="020B0604020202020204" pitchFamily="34" charset="0"/>
                <a:cs typeface="Arial" panose="020B0604020202020204" pitchFamily="34" charset="0"/>
              </a:rPr>
              <a:t> </a:t>
            </a:r>
            <a:r>
              <a:rPr lang="en-US" sz="1200" b="1" u="none" baseline="0" dirty="0">
                <a:solidFill>
                  <a:schemeClr val="tx2">
                    <a:lumMod val="75000"/>
                  </a:schemeClr>
                </a:solidFill>
                <a:latin typeface="Arial" panose="020B0604020202020204" pitchFamily="34" charset="0"/>
                <a:cs typeface="Arial" panose="020B0604020202020204" pitchFamily="34" charset="0"/>
              </a:rPr>
              <a:t>C</a:t>
            </a:r>
            <a:r>
              <a:rPr lang="en-US" sz="1200" b="1" baseline="0" dirty="0">
                <a:solidFill>
                  <a:schemeClr val="tx2">
                    <a:lumMod val="75000"/>
                  </a:schemeClr>
                </a:solidFill>
                <a:latin typeface="Arial" panose="020B0604020202020204" pitchFamily="34" charset="0"/>
                <a:cs typeface="Arial" panose="020B0604020202020204" pitchFamily="34" charset="0"/>
              </a:rPr>
              <a:t>astingConnection.afsinc.org </a:t>
            </a:r>
            <a:r>
              <a:rPr lang="en-US" sz="1200" b="1" u="none" baseline="0" dirty="0">
                <a:solidFill>
                  <a:schemeClr val="tx2">
                    <a:lumMod val="75000"/>
                  </a:schemeClr>
                </a:solidFill>
                <a:latin typeface="Arial" panose="020B0604020202020204" pitchFamily="34" charset="0"/>
                <a:cs typeface="Arial" panose="020B0604020202020204" pitchFamily="34" charset="0"/>
              </a:rPr>
              <a:t>│</a:t>
            </a:r>
            <a:r>
              <a:rPr lang="en-US" sz="1200" b="1" baseline="0" dirty="0">
                <a:solidFill>
                  <a:schemeClr val="tx2">
                    <a:lumMod val="75000"/>
                  </a:schemeClr>
                </a:solidFill>
                <a:latin typeface="Arial" panose="020B0604020202020204" pitchFamily="34" charset="0"/>
                <a:cs typeface="Arial" panose="020B0604020202020204" pitchFamily="34" charset="0"/>
              </a:rPr>
              <a:t> </a:t>
            </a:r>
            <a:r>
              <a:rPr lang="en-US" sz="1200" b="1" i="0" u="none" strike="noStrike" baseline="0" dirty="0">
                <a:solidFill>
                  <a:schemeClr val="tx2">
                    <a:lumMod val="75000"/>
                  </a:schemeClr>
                </a:solidFill>
                <a:effectLst/>
                <a:latin typeface="Arial" panose="020B0604020202020204" pitchFamily="34" charset="0"/>
                <a:cs typeface="Arial" panose="020B0604020202020204" pitchFamily="34" charset="0"/>
              </a:rPr>
              <a:t>@</a:t>
            </a:r>
            <a:r>
              <a:rPr lang="en-US" sz="1200" b="1" i="0" u="none" strike="noStrike" baseline="0" dirty="0" err="1">
                <a:solidFill>
                  <a:schemeClr val="tx2">
                    <a:lumMod val="75000"/>
                  </a:schemeClr>
                </a:solidFill>
                <a:effectLst/>
                <a:latin typeface="Arial" panose="020B0604020202020204" pitchFamily="34" charset="0"/>
                <a:cs typeface="Arial" panose="020B0604020202020204" pitchFamily="34" charset="0"/>
              </a:rPr>
              <a:t>AmerFoundrySoc</a:t>
            </a:r>
            <a:endParaRPr lang="en-US" sz="1200" b="1" u="none" baseline="0"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381855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Lst>
  <p:hf sldNum="0"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 y="2270957"/>
            <a:ext cx="8839200" cy="1081843"/>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pPr>
            <a:r>
              <a:rPr lang="en-US" sz="4800" dirty="0"/>
              <a:t>(Your Presentation/</a:t>
            </a:r>
            <a:br>
              <a:rPr lang="en-US" sz="4800" dirty="0"/>
            </a:br>
            <a:r>
              <a:rPr lang="en-US" sz="4800" dirty="0"/>
              <a:t>Paper Title)</a:t>
            </a:r>
            <a:endParaRPr lang="en-US" sz="5400" dirty="0"/>
          </a:p>
        </p:txBody>
      </p:sp>
      <p:sp>
        <p:nvSpPr>
          <p:cNvPr id="7" name="Rectangle 3"/>
          <p:cNvSpPr txBox="1">
            <a:spLocks noChangeArrowheads="1"/>
          </p:cNvSpPr>
          <p:nvPr/>
        </p:nvSpPr>
        <p:spPr>
          <a:xfrm>
            <a:off x="685800" y="3352800"/>
            <a:ext cx="7772400" cy="2209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fontAlgn="auto">
              <a:spcAft>
                <a:spcPts val="0"/>
              </a:spcAft>
              <a:buFontTx/>
              <a:buNone/>
            </a:pPr>
            <a:endParaRPr lang="en-US"/>
          </a:p>
          <a:p>
            <a:pPr fontAlgn="auto">
              <a:spcAft>
                <a:spcPts val="0"/>
              </a:spcAft>
              <a:buFontTx/>
              <a:buNone/>
            </a:pPr>
            <a:r>
              <a:rPr lang="en-US" sz="3600"/>
              <a:t>(Presenter’s Name)</a:t>
            </a:r>
          </a:p>
          <a:p>
            <a:pPr fontAlgn="auto">
              <a:spcAft>
                <a:spcPts val="0"/>
              </a:spcAft>
              <a:buFontTx/>
              <a:buNone/>
            </a:pPr>
            <a:r>
              <a:rPr lang="en-US"/>
              <a:t>(Company/Organization Name)</a:t>
            </a:r>
          </a:p>
          <a:p>
            <a:pPr fontAlgn="auto">
              <a:spcAft>
                <a:spcPts val="0"/>
              </a:spcAft>
              <a:buFontTx/>
              <a:buNone/>
            </a:pPr>
            <a:endParaRPr lang="en-US" sz="2800"/>
          </a:p>
          <a:p>
            <a:pPr fontAlgn="auto">
              <a:spcAft>
                <a:spcPts val="0"/>
              </a:spcAft>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636" y="208230"/>
            <a:ext cx="7899714" cy="1110301"/>
          </a:xfrm>
        </p:spPr>
        <p:txBody>
          <a:bodyPr/>
          <a:lstStyle/>
          <a:p>
            <a:endParaRPr lang="en-US" dirty="0"/>
          </a:p>
        </p:txBody>
      </p:sp>
      <p:sp>
        <p:nvSpPr>
          <p:cNvPr id="3" name="Content Placeholder 2"/>
          <p:cNvSpPr>
            <a:spLocks noGrp="1"/>
          </p:cNvSpPr>
          <p:nvPr>
            <p:ph idx="1"/>
          </p:nvPr>
        </p:nvSpPr>
        <p:spPr/>
        <p:txBody>
          <a:bodyPr/>
          <a:lstStyle/>
          <a:p>
            <a:endParaRPr lang="en-US" dirty="0"/>
          </a:p>
          <a:p>
            <a:pPr marL="0" indent="0">
              <a:buNone/>
            </a:pPr>
            <a:endParaRPr lang="en-US" dirty="0"/>
          </a:p>
        </p:txBody>
      </p:sp>
      <p:sp>
        <p:nvSpPr>
          <p:cNvPr id="4" name="Rectangle 3"/>
          <p:cNvSpPr txBox="1">
            <a:spLocks noChangeArrowheads="1"/>
          </p:cNvSpPr>
          <p:nvPr/>
        </p:nvSpPr>
        <p:spPr>
          <a:xfrm>
            <a:off x="457200" y="1676400"/>
            <a:ext cx="8311836" cy="4495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u="sng"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ct val="50000"/>
              </a:spcAft>
              <a:buNone/>
              <a:defRPr/>
            </a:pPr>
            <a:r>
              <a:rPr lang="en-US" dirty="0">
                <a:latin typeface="Verdana" panose="020B0604030504040204" pitchFamily="34" charset="0"/>
                <a:ea typeface="Verdana" panose="020B0604030504040204" pitchFamily="34" charset="0"/>
                <a:cs typeface="Verdana" panose="020B0604030504040204" pitchFamily="34" charset="0"/>
              </a:rPr>
              <a:t>DO NOT MODIFY THE MASTER SLIDE IN ANY WAY</a:t>
            </a:r>
          </a:p>
          <a:p>
            <a:pPr marL="342900" indent="-342900" fontAlgn="auto">
              <a:spcAft>
                <a:spcPct val="50000"/>
              </a:spcAft>
              <a:defRPr/>
            </a:pPr>
            <a:r>
              <a:rPr lang="en-US" sz="1800" u="none" dirty="0">
                <a:latin typeface="Verdana" pitchFamily="34" charset="0"/>
              </a:rPr>
              <a:t>This AFS PowerPoint Presentation Template has been preformatted to provide font size and color combinations that will ensure maximum visibility in the large </a:t>
            </a:r>
            <a:r>
              <a:rPr lang="en-US" sz="1800" u="none" dirty="0" err="1">
                <a:latin typeface="Verdana" pitchFamily="34" charset="0"/>
              </a:rPr>
              <a:t>Metalcasting</a:t>
            </a:r>
            <a:r>
              <a:rPr lang="en-US" sz="1800" u="none" dirty="0">
                <a:latin typeface="Verdana" pitchFamily="34" charset="0"/>
              </a:rPr>
              <a:t> Congress conference rooms.</a:t>
            </a:r>
          </a:p>
          <a:p>
            <a:pPr marL="342900" indent="-342900" fontAlgn="auto">
              <a:spcBef>
                <a:spcPct val="0"/>
              </a:spcBef>
              <a:spcAft>
                <a:spcPts val="0"/>
              </a:spcAft>
              <a:defRPr/>
            </a:pPr>
            <a:r>
              <a:rPr lang="en-US" sz="1800" u="none" dirty="0">
                <a:latin typeface="Verdana" pitchFamily="34" charset="0"/>
              </a:rPr>
              <a:t>For maximum visibility in these large rooms, AFS recommends that you maintain the setting in this template.</a:t>
            </a:r>
          </a:p>
          <a:p>
            <a:pPr marL="342900" indent="-342900" fontAlgn="auto">
              <a:spcBef>
                <a:spcPct val="0"/>
              </a:spcBef>
              <a:spcAft>
                <a:spcPts val="0"/>
              </a:spcAft>
              <a:defRPr/>
            </a:pPr>
            <a:endParaRPr lang="en-US" sz="1800" u="none" dirty="0">
              <a:latin typeface="Verdana" pitchFamily="34" charset="0"/>
            </a:endParaRPr>
          </a:p>
          <a:p>
            <a:pPr marL="342900" indent="-342900" fontAlgn="auto">
              <a:spcBef>
                <a:spcPct val="0"/>
              </a:spcBef>
              <a:spcAft>
                <a:spcPts val="0"/>
              </a:spcAft>
              <a:defRPr/>
            </a:pPr>
            <a:r>
              <a:rPr lang="en-US" sz="1800" u="none" dirty="0">
                <a:latin typeface="Verdana" pitchFamily="34" charset="0"/>
              </a:rPr>
              <a:t>Please follow guidelines in AFS Presenting Author’s Information when creating this presentation.</a:t>
            </a:r>
          </a:p>
          <a:p>
            <a:pPr fontAlgn="auto">
              <a:spcBef>
                <a:spcPct val="0"/>
              </a:spcBef>
              <a:spcAft>
                <a:spcPts val="0"/>
              </a:spcAft>
              <a:defRPr/>
            </a:pPr>
            <a:endParaRPr lang="en-US" sz="2000" u="none" dirty="0"/>
          </a:p>
          <a:p>
            <a:pPr marL="342900" indent="-342900" fontAlgn="auto">
              <a:spcBef>
                <a:spcPct val="0"/>
              </a:spcBef>
              <a:spcAft>
                <a:spcPts val="0"/>
              </a:spcAft>
              <a:defRPr/>
            </a:pPr>
            <a:endParaRPr lang="en-US" sz="2000" dirty="0"/>
          </a:p>
          <a:p>
            <a:pPr marL="0" indent="0" fontAlgn="auto">
              <a:spcBef>
                <a:spcPct val="0"/>
              </a:spcBef>
              <a:spcAft>
                <a:spcPts val="0"/>
              </a:spcAft>
              <a:buNone/>
              <a:defRPr/>
            </a:pPr>
            <a:r>
              <a:rPr lang="en-US" sz="2000" u="none" dirty="0"/>
              <a:t>     </a:t>
            </a:r>
          </a:p>
        </p:txBody>
      </p:sp>
    </p:spTree>
    <p:extLst>
      <p:ext uri="{BB962C8B-B14F-4D97-AF65-F5344CB8AC3E}">
        <p14:creationId xmlns:p14="http://schemas.microsoft.com/office/powerpoint/2010/main" val="1270003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152400"/>
            <a:ext cx="7772400" cy="1143000"/>
          </a:xfrm>
        </p:spPr>
        <p:txBody>
          <a:bodyPr/>
          <a:lstStyle/>
          <a:p>
            <a:r>
              <a:rPr lang="en-US" dirty="0"/>
              <a:t>Instructions</a:t>
            </a:r>
          </a:p>
        </p:txBody>
      </p:sp>
      <p:sp>
        <p:nvSpPr>
          <p:cNvPr id="4100" name="Rectangle 3"/>
          <p:cNvSpPr>
            <a:spLocks noGrp="1" noChangeArrowheads="1"/>
          </p:cNvSpPr>
          <p:nvPr>
            <p:ph idx="1"/>
          </p:nvPr>
        </p:nvSpPr>
        <p:spPr>
          <a:xfrm>
            <a:off x="381001" y="1295400"/>
            <a:ext cx="8305800" cy="4572000"/>
          </a:xfrm>
        </p:spPr>
        <p:txBody>
          <a:bodyPr>
            <a:normAutofit fontScale="62500" lnSpcReduction="20000"/>
          </a:bodyPr>
          <a:lstStyle/>
          <a:p>
            <a:pPr>
              <a:lnSpc>
                <a:spcPct val="120000"/>
              </a:lnSpc>
              <a:spcAft>
                <a:spcPct val="50000"/>
              </a:spcAft>
              <a:defRPr/>
            </a:pPr>
            <a:r>
              <a:rPr lang="en-US" sz="2900" b="0" u="none" dirty="0">
                <a:latin typeface="Verdana" pitchFamily="34" charset="0"/>
              </a:rPr>
              <a:t>You can use the sample slides in this template by importing any tables, charts, photos or artwork directly into the slide in the boxes provided. You may also choose your own slide format by inserting a new slide. </a:t>
            </a:r>
          </a:p>
          <a:p>
            <a:pPr>
              <a:lnSpc>
                <a:spcPct val="120000"/>
              </a:lnSpc>
              <a:spcAft>
                <a:spcPct val="50000"/>
              </a:spcAft>
              <a:defRPr/>
            </a:pPr>
            <a:r>
              <a:rPr lang="en-US" sz="2900" b="0" u="none" dirty="0">
                <a:latin typeface="Verdana" pitchFamily="34" charset="0"/>
              </a:rPr>
              <a:t>Send your presentation in to AFS prior to Congress. We will have your presentation loaded on the computer and ready for you when you arrive.</a:t>
            </a:r>
          </a:p>
          <a:p>
            <a:pPr>
              <a:lnSpc>
                <a:spcPct val="120000"/>
              </a:lnSpc>
              <a:spcAft>
                <a:spcPct val="50000"/>
              </a:spcAft>
              <a:defRPr/>
            </a:pPr>
            <a:r>
              <a:rPr lang="en-US" sz="2900" b="0" u="none" dirty="0">
                <a:latin typeface="Verdana" pitchFamily="34" charset="0"/>
              </a:rPr>
              <a:t>AFS will provide  the computer and the projector. Plan on giving your presentation from the podium using the AFS laptop computer</a:t>
            </a:r>
            <a:endParaRPr lang="en-US" sz="2900" b="0" i="1" u="none" dirty="0">
              <a:latin typeface="Verdana" pitchFamily="34" charset="0"/>
            </a:endParaRPr>
          </a:p>
          <a:p>
            <a:pPr>
              <a:lnSpc>
                <a:spcPct val="120000"/>
              </a:lnSpc>
              <a:spcAft>
                <a:spcPct val="50000"/>
              </a:spcAft>
              <a:defRPr/>
            </a:pPr>
            <a:r>
              <a:rPr lang="en-US" sz="2900" b="0" u="none" dirty="0">
                <a:latin typeface="Verdana" pitchFamily="34" charset="0"/>
              </a:rPr>
              <a:t>To create new slides, use the ‘Insert + New Slide’, the new slide icon or (CTRL+M). The new slide will automatically come up in the </a:t>
            </a:r>
            <a:r>
              <a:rPr lang="en-US" sz="2900" u="none" dirty="0">
                <a:latin typeface="Verdana" pitchFamily="34" charset="0"/>
              </a:rPr>
              <a:t>Co</a:t>
            </a:r>
            <a:r>
              <a:rPr lang="en-US" sz="2900" b="0" u="none" dirty="0">
                <a:latin typeface="Verdana" pitchFamily="34" charset="0"/>
              </a:rPr>
              <a:t>ngress format. </a:t>
            </a:r>
            <a:endParaRPr lang="en-US" sz="2900" b="0" i="1" u="none" dirty="0">
              <a:latin typeface="Verdana" pitchFamily="34" charset="0"/>
            </a:endParaRPr>
          </a:p>
          <a:p>
            <a:pPr marL="0" indent="0">
              <a:buFontTx/>
              <a:buNone/>
              <a:defRPr/>
            </a:pPr>
            <a:endParaRPr lang="en-US" b="0" dirty="0"/>
          </a:p>
          <a:p>
            <a:pPr>
              <a:defRPr/>
            </a:pPr>
            <a:endParaRPr lang="en-US" b="0" dirty="0"/>
          </a:p>
        </p:txBody>
      </p:sp>
      <p:sp>
        <p:nvSpPr>
          <p:cNvPr id="5124" name="TextBox 1"/>
          <p:cNvSpPr txBox="1">
            <a:spLocks noChangeArrowheads="1"/>
          </p:cNvSpPr>
          <p:nvPr/>
        </p:nvSpPr>
        <p:spPr bwMode="auto">
          <a:xfrm>
            <a:off x="1066800" y="6319838"/>
            <a:ext cx="7010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1200" b="1" i="1">
                <a:latin typeface="Verdana" pitchFamily="34" charset="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85800" y="152400"/>
            <a:ext cx="7772400" cy="1143000"/>
          </a:xfrm>
        </p:spPr>
        <p:txBody>
          <a:bodyPr/>
          <a:lstStyle/>
          <a:p>
            <a:r>
              <a:rPr lang="en-US" dirty="0"/>
              <a:t>Instructions</a:t>
            </a:r>
          </a:p>
        </p:txBody>
      </p:sp>
      <p:sp>
        <p:nvSpPr>
          <p:cNvPr id="18437" name="Rectangle 3"/>
          <p:cNvSpPr>
            <a:spLocks noGrp="1" noChangeArrowheads="1"/>
          </p:cNvSpPr>
          <p:nvPr>
            <p:ph idx="1"/>
          </p:nvPr>
        </p:nvSpPr>
        <p:spPr>
          <a:xfrm>
            <a:off x="304800" y="1447800"/>
            <a:ext cx="8686800" cy="4114800"/>
          </a:xfrm>
        </p:spPr>
        <p:txBody>
          <a:bodyPr>
            <a:normAutofit lnSpcReduction="10000"/>
          </a:bodyPr>
          <a:lstStyle/>
          <a:p>
            <a:pPr eaLnBrk="1" hangingPunct="1">
              <a:lnSpc>
                <a:spcPct val="120000"/>
              </a:lnSpc>
              <a:spcAft>
                <a:spcPts val="600"/>
              </a:spcAft>
              <a:buFontTx/>
              <a:buNone/>
              <a:defRPr/>
            </a:pPr>
            <a:r>
              <a:rPr lang="en-US" sz="2000" i="1" u="none" dirty="0"/>
              <a:t>    </a:t>
            </a:r>
            <a:r>
              <a:rPr lang="en-US" sz="2100" u="sng" dirty="0">
                <a:latin typeface="Verdana" panose="020B0604030504040204" pitchFamily="34" charset="0"/>
                <a:ea typeface="Verdana" panose="020B0604030504040204" pitchFamily="34" charset="0"/>
                <a:cs typeface="Verdana" panose="020B0604030504040204" pitchFamily="34" charset="0"/>
              </a:rPr>
              <a:t>SUBMISSION</a:t>
            </a:r>
            <a:r>
              <a:rPr lang="en-US" sz="2100" b="1" u="sng" dirty="0">
                <a:latin typeface="+mj-lt"/>
              </a:rPr>
              <a:t>: </a:t>
            </a:r>
          </a:p>
          <a:p>
            <a:pPr eaLnBrk="1" hangingPunct="1">
              <a:lnSpc>
                <a:spcPct val="120000"/>
              </a:lnSpc>
              <a:spcAft>
                <a:spcPts val="600"/>
              </a:spcAft>
              <a:buFont typeface="Arial" pitchFamily="34" charset="0"/>
              <a:buChar char="•"/>
              <a:defRPr/>
            </a:pPr>
            <a:r>
              <a:rPr lang="en-US" sz="2000" b="0" u="none" dirty="0">
                <a:latin typeface="Verdana" panose="020B0604030504040204" pitchFamily="34" charset="0"/>
                <a:ea typeface="Verdana" panose="020B0604030504040204" pitchFamily="34" charset="0"/>
                <a:cs typeface="Verdana" panose="020B0604030504040204" pitchFamily="34" charset="0"/>
              </a:rPr>
              <a:t>All PowerPoint presentations must be submitted to AFS in advance of the Congress presentation. Your presentation will be reviewed for adherence to AFS standards. After approval, your presentation will be pre-loaded on the Congress computer and ready for you to present when you arrive. </a:t>
            </a:r>
          </a:p>
          <a:p>
            <a:pPr eaLnBrk="1" hangingPunct="1">
              <a:lnSpc>
                <a:spcPct val="120000"/>
              </a:lnSpc>
              <a:spcAft>
                <a:spcPts val="600"/>
              </a:spcAft>
              <a:buFont typeface="Arial" pitchFamily="34" charset="0"/>
              <a:buChar char="•"/>
              <a:defRPr/>
            </a:pPr>
            <a:r>
              <a:rPr lang="en-US" sz="2000" b="0" u="none" dirty="0">
                <a:latin typeface="Verdana" panose="020B0604030504040204" pitchFamily="34" charset="0"/>
                <a:ea typeface="Verdana" panose="020B0604030504040204" pitchFamily="34" charset="0"/>
                <a:cs typeface="Verdana" panose="020B0604030504040204" pitchFamily="34" charset="0"/>
              </a:rPr>
              <a:t>You will be able to review your presentation in the AFS author’s lounge at anytime during Congress show hours. </a:t>
            </a:r>
          </a:p>
          <a:p>
            <a:pPr algn="ctr" eaLnBrk="1" hangingPunct="1">
              <a:lnSpc>
                <a:spcPct val="120000"/>
              </a:lnSpc>
              <a:spcAft>
                <a:spcPts val="600"/>
              </a:spcAft>
              <a:buFont typeface="Wingdings" pitchFamily="2" charset="2"/>
              <a:buNone/>
              <a:defRPr/>
            </a:pPr>
            <a:r>
              <a:rPr lang="en-US" sz="2400" i="1" u="sng" dirty="0">
                <a:solidFill>
                  <a:schemeClr val="accent2">
                    <a:lumMod val="75000"/>
                  </a:schemeClr>
                </a:solidFill>
                <a:latin typeface="Arial Narrow" pitchFamily="34" charset="0"/>
              </a:rPr>
              <a:t>All PowerPoint Presentations are due at AFS by February 15th</a:t>
            </a:r>
            <a:endParaRPr lang="en-US" sz="2400" dirty="0">
              <a:solidFill>
                <a:schemeClr val="accent2">
                  <a:lumMod val="75000"/>
                </a:schemeClr>
              </a:solidFill>
              <a:latin typeface="Arial Narrow" pitchFamily="34" charset="0"/>
            </a:endParaRPr>
          </a:p>
          <a:p>
            <a:pPr eaLnBrk="1" hangingPunct="1">
              <a:lnSpc>
                <a:spcPct val="120000"/>
              </a:lnSpc>
              <a:spcAft>
                <a:spcPts val="600"/>
              </a:spcAft>
              <a:buFont typeface="Wingdings" pitchFamily="2" charset="2"/>
              <a:buNone/>
              <a:defRPr/>
            </a:pPr>
            <a:endParaRPr lang="en-US" sz="1800" dirty="0"/>
          </a:p>
        </p:txBody>
      </p:sp>
      <p:sp>
        <p:nvSpPr>
          <p:cNvPr id="6148" name="TextBox 3"/>
          <p:cNvSpPr txBox="1">
            <a:spLocks noChangeArrowheads="1"/>
          </p:cNvSpPr>
          <p:nvPr/>
        </p:nvSpPr>
        <p:spPr bwMode="auto">
          <a:xfrm>
            <a:off x="2640013" y="6324600"/>
            <a:ext cx="501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i="1">
                <a:latin typeface="Verdana" pitchFamily="34" charset="0"/>
              </a:rPr>
              <a:t>      </a:t>
            </a:r>
            <a:endParaRPr lang="en-US"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85800" y="152400"/>
            <a:ext cx="7772400" cy="1143000"/>
          </a:xfrm>
        </p:spPr>
        <p:txBody>
          <a:bodyPr/>
          <a:lstStyle/>
          <a:p>
            <a:r>
              <a:rPr lang="en-US" dirty="0"/>
              <a:t>Instructions</a:t>
            </a:r>
          </a:p>
        </p:txBody>
      </p:sp>
      <p:sp>
        <p:nvSpPr>
          <p:cNvPr id="18437" name="Rectangle 3"/>
          <p:cNvSpPr>
            <a:spLocks noGrp="1" noChangeArrowheads="1"/>
          </p:cNvSpPr>
          <p:nvPr>
            <p:ph idx="1"/>
          </p:nvPr>
        </p:nvSpPr>
        <p:spPr>
          <a:xfrm>
            <a:off x="304800" y="1600200"/>
            <a:ext cx="8686800" cy="3810000"/>
          </a:xfrm>
        </p:spPr>
        <p:txBody>
          <a:bodyPr>
            <a:normAutofit/>
          </a:bodyPr>
          <a:lstStyle/>
          <a:p>
            <a:pPr eaLnBrk="1" hangingPunct="1">
              <a:lnSpc>
                <a:spcPct val="120000"/>
              </a:lnSpc>
              <a:spcAft>
                <a:spcPts val="600"/>
              </a:spcAft>
              <a:buFont typeface="Wingdings" pitchFamily="2" charset="2"/>
              <a:buNone/>
              <a:defRPr/>
            </a:pPr>
            <a:r>
              <a:rPr lang="en-US" sz="2100" i="1" u="none" dirty="0">
                <a:solidFill>
                  <a:schemeClr val="accent2"/>
                </a:solidFill>
                <a:latin typeface="+mj-lt"/>
              </a:rPr>
              <a:t>    </a:t>
            </a:r>
            <a:r>
              <a:rPr lang="en-US" sz="2100" u="sng" dirty="0">
                <a:latin typeface="Verdana" panose="020B0604030504040204" pitchFamily="34" charset="0"/>
                <a:ea typeface="Verdana" panose="020B0604030504040204" pitchFamily="34" charset="0"/>
                <a:cs typeface="Verdana" panose="020B0604030504040204" pitchFamily="34" charset="0"/>
              </a:rPr>
              <a:t>COMMERCIALISM</a:t>
            </a:r>
            <a:endParaRPr lang="en-US" sz="2100" dirty="0">
              <a:latin typeface="Verdana" panose="020B0604030504040204" pitchFamily="34" charset="0"/>
              <a:ea typeface="Verdana" panose="020B0604030504040204" pitchFamily="34" charset="0"/>
              <a:cs typeface="Verdana" panose="020B0604030504040204" pitchFamily="34" charset="0"/>
            </a:endParaRPr>
          </a:p>
          <a:p>
            <a:pPr>
              <a:spcAft>
                <a:spcPts val="600"/>
              </a:spcAft>
              <a:defRPr/>
            </a:pPr>
            <a:r>
              <a:rPr lang="en-US" sz="2000" b="0" u="none" dirty="0">
                <a:latin typeface="Verdana" panose="020B0604030504040204" pitchFamily="34" charset="0"/>
                <a:ea typeface="Verdana" panose="020B0604030504040204" pitchFamily="34" charset="0"/>
                <a:cs typeface="Verdana" panose="020B0604030504040204" pitchFamily="34" charset="0"/>
              </a:rPr>
              <a:t>All presentations must conform to AFS commercialism standards. (see AFS Author’s Guide for the 2017 Congress)</a:t>
            </a:r>
          </a:p>
          <a:p>
            <a:pPr>
              <a:spcAft>
                <a:spcPts val="600"/>
              </a:spcAft>
              <a:defRPr/>
            </a:pPr>
            <a:r>
              <a:rPr lang="en-US" sz="2000" b="0" u="none" dirty="0">
                <a:latin typeface="Verdana" panose="020B0604030504040204" pitchFamily="34" charset="0"/>
                <a:ea typeface="Verdana" panose="020B0604030504040204" pitchFamily="34" charset="0"/>
                <a:cs typeface="Verdana" panose="020B0604030504040204" pitchFamily="34" charset="0"/>
              </a:rPr>
              <a:t>If you desire, your company logo can be attached to the opening slide of your presentation only.</a:t>
            </a:r>
          </a:p>
          <a:p>
            <a:pPr>
              <a:spcAft>
                <a:spcPts val="600"/>
              </a:spcAft>
              <a:defRPr/>
            </a:pPr>
            <a:r>
              <a:rPr lang="en-US" sz="2000" b="0" u="none" dirty="0">
                <a:latin typeface="Verdana" panose="020B0604030504040204" pitchFamily="34" charset="0"/>
                <a:ea typeface="Verdana" panose="020B0604030504040204" pitchFamily="34" charset="0"/>
                <a:cs typeface="Verdana" panose="020B0604030504040204" pitchFamily="34" charset="0"/>
              </a:rPr>
              <a:t>No other use of the logo is permitted and will not be allowed on other slides. </a:t>
            </a:r>
          </a:p>
          <a:p>
            <a:pPr>
              <a:spcAft>
                <a:spcPts val="600"/>
              </a:spcAft>
              <a:defRPr/>
            </a:pPr>
            <a:r>
              <a:rPr lang="en-US" sz="2000" b="0" u="none" dirty="0">
                <a:latin typeface="Verdana" panose="020B0604030504040204" pitchFamily="34" charset="0"/>
                <a:ea typeface="Verdana" panose="020B0604030504040204" pitchFamily="34" charset="0"/>
                <a:cs typeface="Verdana" panose="020B0604030504040204" pitchFamily="34" charset="0"/>
              </a:rPr>
              <a:t>Your name and company affiliation will be included in the official program and on the opening slide for the session. Speaker contact information may be included on the final slide. </a:t>
            </a:r>
          </a:p>
        </p:txBody>
      </p:sp>
      <p:sp>
        <p:nvSpPr>
          <p:cNvPr id="7172" name="TextBox 2"/>
          <p:cNvSpPr txBox="1">
            <a:spLocks noChangeArrowheads="1"/>
          </p:cNvSpPr>
          <p:nvPr/>
        </p:nvSpPr>
        <p:spPr bwMode="auto">
          <a:xfrm>
            <a:off x="2640013" y="6324600"/>
            <a:ext cx="501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i="1">
                <a:latin typeface="Verdana" pitchFamily="34" charset="0"/>
              </a:rPr>
              <a:t>      </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85800" y="152400"/>
            <a:ext cx="7772400" cy="1143000"/>
          </a:xfrm>
        </p:spPr>
        <p:txBody>
          <a:bodyPr/>
          <a:lstStyle/>
          <a:p>
            <a:r>
              <a:rPr lang="en-US" dirty="0"/>
              <a:t>Instructions</a:t>
            </a:r>
          </a:p>
        </p:txBody>
      </p:sp>
      <p:sp>
        <p:nvSpPr>
          <p:cNvPr id="18437" name="Rectangle 3"/>
          <p:cNvSpPr>
            <a:spLocks noGrp="1" noChangeArrowheads="1"/>
          </p:cNvSpPr>
          <p:nvPr>
            <p:ph idx="1"/>
          </p:nvPr>
        </p:nvSpPr>
        <p:spPr>
          <a:xfrm>
            <a:off x="304800" y="1524000"/>
            <a:ext cx="8686800" cy="4267200"/>
          </a:xfrm>
        </p:spPr>
        <p:txBody>
          <a:bodyPr/>
          <a:lstStyle/>
          <a:p>
            <a:pPr>
              <a:lnSpc>
                <a:spcPct val="120000"/>
              </a:lnSpc>
              <a:spcAft>
                <a:spcPts val="600"/>
              </a:spcAft>
              <a:buNone/>
              <a:defRPr/>
            </a:pPr>
            <a:r>
              <a:rPr lang="en-US" sz="2100" i="1" u="none" dirty="0">
                <a:solidFill>
                  <a:schemeClr val="accent2"/>
                </a:solidFill>
                <a:latin typeface="+mj-lt"/>
              </a:rPr>
              <a:t>    </a:t>
            </a:r>
            <a:r>
              <a:rPr lang="en-US" sz="2100" dirty="0">
                <a:latin typeface="Verdana" panose="020B0604030504040204" pitchFamily="34" charset="0"/>
                <a:ea typeface="Verdana" panose="020B0604030504040204" pitchFamily="34" charset="0"/>
                <a:cs typeface="Verdana" panose="020B0604030504040204" pitchFamily="34" charset="0"/>
              </a:rPr>
              <a:t>COMMERCIALISM</a:t>
            </a:r>
          </a:p>
          <a:p>
            <a:pPr>
              <a:spcAft>
                <a:spcPts val="600"/>
              </a:spcAft>
              <a:defRPr/>
            </a:pPr>
            <a:r>
              <a:rPr lang="en-US" sz="2000" b="0" u="none" dirty="0">
                <a:latin typeface="Verdana" pitchFamily="34" charset="0"/>
              </a:rPr>
              <a:t>All presentations will be reviewed for commercialism. AFS reserves the right to modify any presentation to remove commercial references.</a:t>
            </a:r>
          </a:p>
          <a:p>
            <a:pPr>
              <a:spcAft>
                <a:spcPts val="600"/>
              </a:spcAft>
              <a:defRPr/>
            </a:pPr>
            <a:r>
              <a:rPr lang="en-US" sz="2000" b="0" u="none" dirty="0">
                <a:latin typeface="Verdana" pitchFamily="34" charset="0"/>
              </a:rPr>
              <a:t>If you change or modify your PowerPoint presentation and bring a revised version (different than the one submitted before the congress) to AFS staff on-site at the Congress, you will not be able to present the revised PowerPoint until the presentation has been reviewed for compliance with the commercialism guidelines. Please provide adequate time for review.</a:t>
            </a:r>
          </a:p>
          <a:p>
            <a:pPr>
              <a:spcAft>
                <a:spcPts val="600"/>
              </a:spcAft>
              <a:defRPr/>
            </a:pPr>
            <a:r>
              <a:rPr lang="en-US" sz="2000" b="0" u="none" dirty="0">
                <a:latin typeface="Verdana" pitchFamily="34" charset="0"/>
              </a:rPr>
              <a:t>AFS reserves the right to stop any presentation in progress which violates the commercialism guidelines. </a:t>
            </a:r>
          </a:p>
        </p:txBody>
      </p:sp>
      <p:sp>
        <p:nvSpPr>
          <p:cNvPr id="7" name="Rectangle 7"/>
          <p:cNvSpPr txBox="1">
            <a:spLocks noChangeArrowheads="1"/>
          </p:cNvSpPr>
          <p:nvPr/>
        </p:nvSpPr>
        <p:spPr bwMode="auto">
          <a:xfrm>
            <a:off x="838200" y="6324600"/>
            <a:ext cx="7620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ctr" rtl="0" eaLnBrk="0" fontAlgn="base" hangingPunct="0">
              <a:spcBef>
                <a:spcPct val="0"/>
              </a:spcBef>
              <a:spcAft>
                <a:spcPct val="0"/>
              </a:spcAft>
              <a:defRPr sz="1600" i="1" kern="1200">
                <a:solidFill>
                  <a:schemeClr val="tx1"/>
                </a:solidFill>
                <a:effectLst>
                  <a:outerShdw blurRad="38100" dist="38100" dir="2700000" algn="tl">
                    <a:srgbClr val="000000"/>
                  </a:outerShdw>
                </a:effectLst>
                <a:latin typeface="Verdana" pitchFamily="34" charset="0"/>
                <a:ea typeface="+mn-ea"/>
                <a:cs typeface="Arial" charset="0"/>
              </a:defRPr>
            </a:lvl1pPr>
            <a:lvl2pPr marL="742950" indent="-285750" algn="l" rtl="0" eaLnBrk="0" fontAlgn="base" hangingPunct="0">
              <a:spcBef>
                <a:spcPct val="0"/>
              </a:spcBef>
              <a:spcAft>
                <a:spcPct val="0"/>
              </a:spcAft>
              <a:defRPr sz="2400" kern="1200">
                <a:solidFill>
                  <a:schemeClr val="tx1"/>
                </a:solidFill>
                <a:latin typeface="Verdana" pitchFamily="34" charset="0"/>
                <a:ea typeface="+mn-ea"/>
                <a:cs typeface="Arial" charset="0"/>
              </a:defRPr>
            </a:lvl2pPr>
            <a:lvl3pPr marL="1143000" indent="-228600" algn="l" rtl="0" eaLnBrk="0" fontAlgn="base" hangingPunct="0">
              <a:spcBef>
                <a:spcPct val="0"/>
              </a:spcBef>
              <a:spcAft>
                <a:spcPct val="0"/>
              </a:spcAft>
              <a:defRPr sz="2400" kern="1200">
                <a:solidFill>
                  <a:schemeClr val="tx1"/>
                </a:solidFill>
                <a:latin typeface="Verdana" pitchFamily="34" charset="0"/>
                <a:ea typeface="+mn-ea"/>
                <a:cs typeface="Arial" charset="0"/>
              </a:defRPr>
            </a:lvl3pPr>
            <a:lvl4pPr marL="1600200" indent="-228600" algn="l" rtl="0" eaLnBrk="0" fontAlgn="base" hangingPunct="0">
              <a:spcBef>
                <a:spcPct val="0"/>
              </a:spcBef>
              <a:spcAft>
                <a:spcPct val="0"/>
              </a:spcAft>
              <a:defRPr sz="2400" kern="1200">
                <a:solidFill>
                  <a:schemeClr val="tx1"/>
                </a:solidFill>
                <a:latin typeface="Verdana" pitchFamily="34" charset="0"/>
                <a:ea typeface="+mn-ea"/>
                <a:cs typeface="Arial" charset="0"/>
              </a:defRPr>
            </a:lvl4pPr>
            <a:lvl5pPr marL="2057400" indent="-228600" algn="l" rtl="0" eaLnBrk="0" fontAlgn="base" hangingPunct="0">
              <a:spcBef>
                <a:spcPct val="0"/>
              </a:spcBef>
              <a:spcAft>
                <a:spcPct val="0"/>
              </a:spcAft>
              <a:defRPr sz="2400" kern="1200">
                <a:solidFill>
                  <a:schemeClr val="tx1"/>
                </a:solidFill>
                <a:latin typeface="Verdana" pitchFamily="34" charset="0"/>
                <a:ea typeface="+mn-ea"/>
                <a:cs typeface="Arial" charset="0"/>
              </a:defRPr>
            </a:lvl5pPr>
            <a:lvl6pPr marL="2514600" indent="-228600" algn="l" defTabSz="914400" rtl="0" eaLnBrk="0" fontAlgn="base" latinLnBrk="0" hangingPunct="0">
              <a:spcBef>
                <a:spcPct val="0"/>
              </a:spcBef>
              <a:spcAft>
                <a:spcPct val="0"/>
              </a:spcAft>
              <a:defRPr sz="2400" kern="1200">
                <a:solidFill>
                  <a:schemeClr val="tx1"/>
                </a:solidFill>
                <a:latin typeface="Verdana" pitchFamily="34" charset="0"/>
                <a:ea typeface="+mn-ea"/>
                <a:cs typeface="Arial" charset="0"/>
              </a:defRPr>
            </a:lvl6pPr>
            <a:lvl7pPr marL="2971800" indent="-228600" algn="l" defTabSz="914400" rtl="0" eaLnBrk="0" fontAlgn="base" latinLnBrk="0" hangingPunct="0">
              <a:spcBef>
                <a:spcPct val="0"/>
              </a:spcBef>
              <a:spcAft>
                <a:spcPct val="0"/>
              </a:spcAft>
              <a:defRPr sz="2400" kern="1200">
                <a:solidFill>
                  <a:schemeClr val="tx1"/>
                </a:solidFill>
                <a:latin typeface="Verdana" pitchFamily="34" charset="0"/>
                <a:ea typeface="+mn-ea"/>
                <a:cs typeface="Arial" charset="0"/>
              </a:defRPr>
            </a:lvl7pPr>
            <a:lvl8pPr marL="3429000" indent="-228600" algn="l" defTabSz="914400" rtl="0" eaLnBrk="0" fontAlgn="base" latinLnBrk="0" hangingPunct="0">
              <a:spcBef>
                <a:spcPct val="0"/>
              </a:spcBef>
              <a:spcAft>
                <a:spcPct val="0"/>
              </a:spcAft>
              <a:defRPr sz="2400" kern="1200">
                <a:solidFill>
                  <a:schemeClr val="tx1"/>
                </a:solidFill>
                <a:latin typeface="Verdana" pitchFamily="34" charset="0"/>
                <a:ea typeface="+mn-ea"/>
                <a:cs typeface="Arial" charset="0"/>
              </a:defRPr>
            </a:lvl8pPr>
            <a:lvl9pPr marL="3886200" indent="-228600" algn="l" defTabSz="914400" rtl="0" eaLnBrk="0" fontAlgn="base" latinLnBrk="0" hangingPunct="0">
              <a:spcBef>
                <a:spcPct val="0"/>
              </a:spcBef>
              <a:spcAft>
                <a:spcPct val="0"/>
              </a:spcAft>
              <a:defRPr sz="2400" kern="1200">
                <a:solidFill>
                  <a:schemeClr val="tx1"/>
                </a:solidFill>
                <a:latin typeface="Verdana" pitchFamily="34" charset="0"/>
                <a:ea typeface="+mn-ea"/>
                <a:cs typeface="Arial" charset="0"/>
              </a:defRPr>
            </a:lvl9pPr>
          </a:lstStyle>
          <a:p>
            <a:pPr>
              <a:defRPr/>
            </a:pP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685800" y="152400"/>
            <a:ext cx="7772400" cy="990600"/>
          </a:xfrm>
        </p:spPr>
        <p:txBody>
          <a:bodyPr/>
          <a:lstStyle/>
          <a:p>
            <a:r>
              <a:rPr lang="en-US" dirty="0"/>
              <a:t>Instructions</a:t>
            </a:r>
          </a:p>
        </p:txBody>
      </p:sp>
      <p:sp>
        <p:nvSpPr>
          <p:cNvPr id="48131" name="Rectangle 3"/>
          <p:cNvSpPr>
            <a:spLocks noGrp="1" noChangeArrowheads="1"/>
          </p:cNvSpPr>
          <p:nvPr>
            <p:ph idx="1"/>
          </p:nvPr>
        </p:nvSpPr>
        <p:spPr>
          <a:xfrm>
            <a:off x="457200" y="1371600"/>
            <a:ext cx="8077200" cy="4800600"/>
          </a:xfrm>
        </p:spPr>
        <p:txBody>
          <a:bodyPr>
            <a:normAutofit/>
          </a:bodyPr>
          <a:lstStyle/>
          <a:p>
            <a:pPr>
              <a:lnSpc>
                <a:spcPct val="120000"/>
              </a:lnSpc>
              <a:spcAft>
                <a:spcPct val="50000"/>
              </a:spcAft>
              <a:buFontTx/>
              <a:buNone/>
              <a:defRPr/>
            </a:pPr>
            <a:r>
              <a:rPr lang="en-US" sz="2100" u="sng" dirty="0">
                <a:latin typeface="Verdana" panose="020B0604030504040204" pitchFamily="34" charset="0"/>
                <a:ea typeface="Verdana" panose="020B0604030504040204" pitchFamily="34" charset="0"/>
                <a:cs typeface="Verdana" panose="020B0604030504040204" pitchFamily="34" charset="0"/>
              </a:rPr>
              <a:t>VIDEO</a:t>
            </a:r>
          </a:p>
          <a:p>
            <a:pPr marL="0">
              <a:lnSpc>
                <a:spcPct val="120000"/>
              </a:lnSpc>
              <a:spcAft>
                <a:spcPct val="50000"/>
              </a:spcAft>
              <a:buFontTx/>
              <a:buNone/>
              <a:defRPr/>
            </a:pPr>
            <a:r>
              <a:rPr lang="en-US" sz="2000" u="none" dirty="0">
                <a:latin typeface="Verdana" panose="020B0604030504040204" pitchFamily="34" charset="0"/>
                <a:ea typeface="Verdana" panose="020B0604030504040204" pitchFamily="34" charset="0"/>
                <a:cs typeface="Verdana" panose="020B0604030504040204" pitchFamily="34" charset="0"/>
              </a:rPr>
              <a:t>Please follow these instructions if you plan to use any video clips in your presentation.</a:t>
            </a:r>
          </a:p>
          <a:p>
            <a:pPr marL="0" indent="0">
              <a:lnSpc>
                <a:spcPct val="80000"/>
              </a:lnSpc>
              <a:spcAft>
                <a:spcPct val="50000"/>
              </a:spcAft>
              <a:buNone/>
              <a:defRPr/>
            </a:pPr>
            <a:r>
              <a:rPr lang="en-US" sz="2000" b="0" u="none" dirty="0">
                <a:latin typeface="Verdana" panose="020B0604030504040204" pitchFamily="34" charset="0"/>
                <a:ea typeface="Verdana" panose="020B0604030504040204" pitchFamily="34" charset="0"/>
                <a:cs typeface="Verdana" panose="020B0604030504040204" pitchFamily="34" charset="0"/>
              </a:rPr>
              <a:t>Step 1:  Select the “Insert Tab”</a:t>
            </a:r>
          </a:p>
          <a:p>
            <a:pPr marL="0" indent="0">
              <a:spcBef>
                <a:spcPts val="0"/>
              </a:spcBef>
              <a:spcAft>
                <a:spcPts val="0"/>
              </a:spcAft>
              <a:buNone/>
              <a:defRPr/>
            </a:pPr>
            <a:r>
              <a:rPr lang="en-US" sz="2000" b="0" u="none" dirty="0">
                <a:latin typeface="Verdana" panose="020B0604030504040204" pitchFamily="34" charset="0"/>
                <a:ea typeface="Verdana" panose="020B0604030504040204" pitchFamily="34" charset="0"/>
                <a:cs typeface="Verdana" panose="020B0604030504040204" pitchFamily="34" charset="0"/>
              </a:rPr>
              <a:t>Step 2:  Within the “Media” pane, select “Video” then </a:t>
            </a:r>
          </a:p>
          <a:p>
            <a:pPr marL="0" indent="0">
              <a:spcBef>
                <a:spcPts val="0"/>
              </a:spcBef>
              <a:spcAft>
                <a:spcPts val="1200"/>
              </a:spcAft>
              <a:buNone/>
              <a:defRPr/>
            </a:pPr>
            <a:r>
              <a:rPr lang="en-US" sz="2000" b="0" u="none" dirty="0">
                <a:latin typeface="Verdana" panose="020B0604030504040204" pitchFamily="34" charset="0"/>
                <a:ea typeface="Verdana" panose="020B0604030504040204" pitchFamily="34" charset="0"/>
                <a:cs typeface="Verdana" panose="020B0604030504040204" pitchFamily="34" charset="0"/>
              </a:rPr>
              <a:t>             select “Video from File.”</a:t>
            </a:r>
          </a:p>
          <a:p>
            <a:pPr marL="0" indent="0">
              <a:spcBef>
                <a:spcPts val="0"/>
              </a:spcBef>
              <a:spcAft>
                <a:spcPts val="1200"/>
              </a:spcAft>
              <a:buNone/>
              <a:defRPr/>
            </a:pPr>
            <a:r>
              <a:rPr lang="en-US" sz="2000" b="0" u="none" dirty="0">
                <a:latin typeface="Verdana" panose="020B0604030504040204" pitchFamily="34" charset="0"/>
                <a:ea typeface="Verdana" panose="020B0604030504040204" pitchFamily="34" charset="0"/>
                <a:cs typeface="Verdana" panose="020B0604030504040204" pitchFamily="34" charset="0"/>
              </a:rPr>
              <a:t>Step 3:  Browse for video</a:t>
            </a:r>
          </a:p>
          <a:p>
            <a:pPr marL="0" indent="0">
              <a:spcBef>
                <a:spcPts val="0"/>
              </a:spcBef>
              <a:spcAft>
                <a:spcPts val="1200"/>
              </a:spcAft>
              <a:buNone/>
              <a:defRPr/>
            </a:pPr>
            <a:endParaRPr lang="en-US" sz="2000" b="0" u="none" dirty="0">
              <a:latin typeface="Verdana" panose="020B0604030504040204" pitchFamily="34" charset="0"/>
              <a:ea typeface="Verdana" panose="020B0604030504040204" pitchFamily="34" charset="0"/>
              <a:cs typeface="Verdana" panose="020B0604030504040204" pitchFamily="34" charset="0"/>
            </a:endParaRPr>
          </a:p>
          <a:p>
            <a:pPr marL="0" indent="0" algn="ctr">
              <a:spcBef>
                <a:spcPts val="0"/>
              </a:spcBef>
              <a:spcAft>
                <a:spcPts val="1200"/>
              </a:spcAft>
              <a:buNone/>
              <a:defRPr/>
            </a:pPr>
            <a:r>
              <a:rPr lang="en-US" sz="2000" b="0" dirty="0">
                <a:latin typeface="Verdana" panose="020B0604030504040204" pitchFamily="34" charset="0"/>
                <a:ea typeface="Verdana" panose="020B0604030504040204" pitchFamily="34" charset="0"/>
                <a:cs typeface="Verdana" panose="020B0604030504040204" pitchFamily="34" charset="0"/>
              </a:rPr>
              <a:t>Do Not Copy and Paste the File or Video Itself in the PPT File</a:t>
            </a:r>
          </a:p>
          <a:p>
            <a:pPr marL="0" indent="0">
              <a:lnSpc>
                <a:spcPct val="80000"/>
              </a:lnSpc>
              <a:spcAft>
                <a:spcPct val="50000"/>
              </a:spcAft>
              <a:buNone/>
              <a:defRPr/>
            </a:pPr>
            <a:endParaRPr lang="en-US" sz="2000" b="0" dirty="0"/>
          </a:p>
          <a:p>
            <a:pPr marL="0" indent="0">
              <a:lnSpc>
                <a:spcPct val="80000"/>
              </a:lnSpc>
              <a:spcAft>
                <a:spcPct val="50000"/>
              </a:spcAft>
              <a:buNone/>
              <a:defRPr/>
            </a:pPr>
            <a:endParaRPr lang="en-US" sz="2000" b="0" dirty="0"/>
          </a:p>
          <a:p>
            <a:pPr marL="0" indent="0">
              <a:lnSpc>
                <a:spcPct val="80000"/>
              </a:lnSpc>
              <a:spcAft>
                <a:spcPct val="50000"/>
              </a:spcAft>
              <a:buNone/>
              <a:defRPr/>
            </a:pPr>
            <a:endParaRPr lang="en-US" sz="2000" b="0" dirty="0"/>
          </a:p>
          <a:p>
            <a:pPr>
              <a:lnSpc>
                <a:spcPct val="80000"/>
              </a:lnSpc>
              <a:defRPr/>
            </a:pPr>
            <a:endParaRPr lang="en-US" sz="2000" b="0" dirty="0"/>
          </a:p>
          <a:p>
            <a:pPr>
              <a:lnSpc>
                <a:spcPct val="120000"/>
              </a:lnSpc>
              <a:spcAft>
                <a:spcPct val="50000"/>
              </a:spcAft>
              <a:defRPr/>
            </a:pPr>
            <a:endParaRPr lang="en-US" sz="2000" b="0" dirty="0">
              <a:latin typeface="Arial Narrow"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nSpc>
                <a:spcPct val="80000"/>
              </a:lnSpc>
              <a:spcAft>
                <a:spcPct val="50000"/>
              </a:spcAft>
              <a:buNone/>
              <a:defRPr/>
            </a:pPr>
            <a:r>
              <a:rPr lang="en-US" sz="2100" u="none" dirty="0">
                <a:latin typeface="Verdana" panose="020B0604030504040204" pitchFamily="34" charset="0"/>
                <a:ea typeface="Verdana" panose="020B0604030504040204" pitchFamily="34" charset="0"/>
                <a:cs typeface="Verdana" panose="020B0604030504040204" pitchFamily="34" charset="0"/>
              </a:rPr>
              <a:t>VIDEO - Cont’d</a:t>
            </a:r>
            <a:r>
              <a:rPr lang="en-US" u="none" dirty="0">
                <a:latin typeface="Verdana" panose="020B0604030504040204" pitchFamily="34" charset="0"/>
                <a:ea typeface="Verdana" panose="020B0604030504040204" pitchFamily="34" charset="0"/>
                <a:cs typeface="Verdana" panose="020B0604030504040204" pitchFamily="34" charset="0"/>
              </a:rPr>
              <a:t>.</a:t>
            </a:r>
          </a:p>
          <a:p>
            <a:pPr>
              <a:lnSpc>
                <a:spcPct val="80000"/>
              </a:lnSpc>
              <a:spcAft>
                <a:spcPct val="50000"/>
              </a:spcAft>
              <a:defRPr/>
            </a:pPr>
            <a:r>
              <a:rPr lang="en-US" sz="2000" u="none" dirty="0">
                <a:latin typeface="Verdana" panose="020B0604030504040204" pitchFamily="34" charset="0"/>
                <a:ea typeface="Verdana" panose="020B0604030504040204" pitchFamily="34" charset="0"/>
                <a:cs typeface="Verdana" panose="020B0604030504040204" pitchFamily="34" charset="0"/>
              </a:rPr>
              <a:t>All video clips should be submitted in ‘AVI’ or ‘MPEG1’ formats. </a:t>
            </a:r>
          </a:p>
          <a:p>
            <a:pPr>
              <a:lnSpc>
                <a:spcPct val="80000"/>
              </a:lnSpc>
              <a:spcAft>
                <a:spcPct val="50000"/>
              </a:spcAft>
              <a:defRPr/>
            </a:pPr>
            <a:r>
              <a:rPr lang="en-US" sz="2000" u="none" dirty="0">
                <a:latin typeface="Verdana" panose="020B0604030504040204" pitchFamily="34" charset="0"/>
                <a:ea typeface="Verdana" panose="020B0604030504040204" pitchFamily="34" charset="0"/>
                <a:cs typeface="Verdana" panose="020B0604030504040204" pitchFamily="34" charset="0"/>
              </a:rPr>
              <a:t>Please use standard formats. </a:t>
            </a:r>
          </a:p>
          <a:p>
            <a:pPr>
              <a:lnSpc>
                <a:spcPct val="80000"/>
              </a:lnSpc>
              <a:spcAft>
                <a:spcPct val="50000"/>
              </a:spcAft>
              <a:defRPr/>
            </a:pPr>
            <a:r>
              <a:rPr lang="en-US" sz="2000" u="none" dirty="0">
                <a:latin typeface="Verdana" panose="020B0604030504040204" pitchFamily="34" charset="0"/>
                <a:ea typeface="Verdana" panose="020B0604030504040204" pitchFamily="34" charset="0"/>
                <a:cs typeface="Verdana" panose="020B0604030504040204" pitchFamily="34" charset="0"/>
              </a:rPr>
              <a:t>(For example AVI files encoded with mpeg4 is not standard and requires special codes to run.)</a:t>
            </a:r>
          </a:p>
          <a:p>
            <a:pPr>
              <a:lnSpc>
                <a:spcPct val="80000"/>
              </a:lnSpc>
              <a:spcAft>
                <a:spcPct val="50000"/>
              </a:spcAft>
              <a:defRPr/>
            </a:pPr>
            <a:r>
              <a:rPr lang="en-US" sz="2000" u="none" dirty="0">
                <a:latin typeface="Verdana" panose="020B0604030504040204" pitchFamily="34" charset="0"/>
                <a:ea typeface="Verdana" panose="020B0604030504040204" pitchFamily="34" charset="0"/>
                <a:cs typeface="Verdana" panose="020B0604030504040204" pitchFamily="34" charset="0"/>
              </a:rPr>
              <a:t>File size: 150KB MPEG1 (352x240) is about 10.2MB and runs for about 1 minute.</a:t>
            </a:r>
          </a:p>
          <a:p>
            <a:endParaRPr lang="en-US" dirty="0"/>
          </a:p>
        </p:txBody>
      </p:sp>
    </p:spTree>
    <p:extLst>
      <p:ext uri="{BB962C8B-B14F-4D97-AF65-F5344CB8AC3E}">
        <p14:creationId xmlns:p14="http://schemas.microsoft.com/office/powerpoint/2010/main" val="3295959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381000"/>
            <a:ext cx="7772400" cy="1143000"/>
          </a:xfrm>
        </p:spPr>
        <p:txBody>
          <a:bodyPr>
            <a:normAutofit fontScale="90000"/>
          </a:bodyPr>
          <a:lstStyle/>
          <a:p>
            <a:r>
              <a:rPr lang="en-US" sz="3600"/>
              <a:t>For additional information, please contact:</a:t>
            </a:r>
            <a:br>
              <a:rPr lang="en-US" sz="3600"/>
            </a:br>
            <a:endParaRPr lang="en-US" sz="3600" i="1"/>
          </a:p>
        </p:txBody>
      </p:sp>
      <p:sp>
        <p:nvSpPr>
          <p:cNvPr id="11267" name="Rectangle 3"/>
          <p:cNvSpPr>
            <a:spLocks noGrp="1" noChangeArrowheads="1"/>
          </p:cNvSpPr>
          <p:nvPr>
            <p:ph idx="1"/>
          </p:nvPr>
        </p:nvSpPr>
        <p:spPr>
          <a:xfrm>
            <a:off x="609600" y="1371600"/>
            <a:ext cx="7772400" cy="2438400"/>
          </a:xfrm>
        </p:spPr>
        <p:txBody>
          <a:bodyPr>
            <a:normAutofit fontScale="92500" lnSpcReduction="10000"/>
          </a:bodyPr>
          <a:lstStyle/>
          <a:p>
            <a:pPr>
              <a:lnSpc>
                <a:spcPct val="90000"/>
              </a:lnSpc>
            </a:pPr>
            <a:r>
              <a:rPr lang="en-US" sz="2400" u="none" dirty="0"/>
              <a:t>Name</a:t>
            </a:r>
          </a:p>
          <a:p>
            <a:pPr>
              <a:lnSpc>
                <a:spcPct val="90000"/>
              </a:lnSpc>
            </a:pPr>
            <a:r>
              <a:rPr lang="en-US" sz="2400" u="none" dirty="0"/>
              <a:t>Address</a:t>
            </a:r>
          </a:p>
          <a:p>
            <a:pPr>
              <a:lnSpc>
                <a:spcPct val="90000"/>
              </a:lnSpc>
            </a:pPr>
            <a:r>
              <a:rPr lang="en-US" sz="2400" u="none" dirty="0"/>
              <a:t>Phone</a:t>
            </a:r>
          </a:p>
          <a:p>
            <a:pPr>
              <a:lnSpc>
                <a:spcPct val="90000"/>
              </a:lnSpc>
            </a:pPr>
            <a:r>
              <a:rPr lang="en-US" sz="2400" u="none" dirty="0"/>
              <a:t>Fax</a:t>
            </a:r>
          </a:p>
          <a:p>
            <a:pPr>
              <a:lnSpc>
                <a:spcPct val="90000"/>
              </a:lnSpc>
            </a:pPr>
            <a:r>
              <a:rPr lang="en-US" sz="2400" u="none" dirty="0"/>
              <a:t>Email</a:t>
            </a:r>
          </a:p>
          <a:p>
            <a:pPr>
              <a:lnSpc>
                <a:spcPct val="90000"/>
              </a:lnSpc>
            </a:pPr>
            <a:r>
              <a:rPr lang="en-US" sz="2400" u="none" dirty="0"/>
              <a:t>Web Site Address</a:t>
            </a:r>
          </a:p>
          <a:p>
            <a:endParaRPr lang="en-US" dirty="0"/>
          </a:p>
        </p:txBody>
      </p:sp>
      <p:sp>
        <p:nvSpPr>
          <p:cNvPr id="11268" name="Text Box 4"/>
          <p:cNvSpPr txBox="1">
            <a:spLocks noChangeArrowheads="1"/>
          </p:cNvSpPr>
          <p:nvPr/>
        </p:nvSpPr>
        <p:spPr bwMode="auto">
          <a:xfrm>
            <a:off x="609600" y="4144963"/>
            <a:ext cx="83820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a:latin typeface="Arial" charset="0"/>
                <a:cs typeface="Arial" charset="0"/>
              </a:rPr>
              <a:t>Your name and company affiliation will be included in AFS Congress promotional material, in the official program and on the opening slide for the session. Speaker contact information may be included on the final slide as indicated above if desired.  </a:t>
            </a:r>
          </a:p>
        </p:txBody>
      </p:sp>
      <p:sp>
        <p:nvSpPr>
          <p:cNvPr id="11269" name="TextBox 1"/>
          <p:cNvSpPr txBox="1">
            <a:spLocks noChangeArrowheads="1"/>
          </p:cNvSpPr>
          <p:nvPr/>
        </p:nvSpPr>
        <p:spPr bwMode="auto">
          <a:xfrm>
            <a:off x="4335463" y="6172200"/>
            <a:ext cx="50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b="1" i="1">
                <a:latin typeface="Verdana" pitchFamily="34" charset="0"/>
              </a:rPr>
              <a:t>   </a:t>
            </a:r>
            <a:endParaRPr lang="en-US" sz="1200"/>
          </a:p>
        </p:txBody>
      </p:sp>
    </p:spTree>
  </p:cSld>
  <p:clrMapOvr>
    <a:masterClrMapping/>
  </p:clrMapOvr>
</p:sld>
</file>

<file path=ppt/theme/theme1.xml><?xml version="1.0" encoding="utf-8"?>
<a:theme xmlns:a="http://schemas.openxmlformats.org/drawingml/2006/main" name="AFSPPTemplateNew">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da Edit Presentation1 [Read-Only]" id="{D49BFD25-A062-431F-A5A0-6B221623BEF2}" vid="{2121E50A-6EED-42FD-BE85-9057F3EDEF0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AFSPPTemplateNew</Template>
  <TotalTime>887</TotalTime>
  <Words>672</Words>
  <Application>Microsoft Office PowerPoint</Application>
  <PresentationFormat>On-screen Show (4:3)</PresentationFormat>
  <Paragraphs>62</Paragraphs>
  <Slides>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Arial Narrow</vt:lpstr>
      <vt:lpstr>Calibri</vt:lpstr>
      <vt:lpstr>Calibri Light</vt:lpstr>
      <vt:lpstr>Times New Roman</vt:lpstr>
      <vt:lpstr>Verdana</vt:lpstr>
      <vt:lpstr>Wingdings</vt:lpstr>
      <vt:lpstr>AFSPPTemplateNew</vt:lpstr>
      <vt:lpstr>PowerPoint Presentation</vt:lpstr>
      <vt:lpstr>PowerPoint Presentation</vt:lpstr>
      <vt:lpstr>Instructions</vt:lpstr>
      <vt:lpstr>Instructions</vt:lpstr>
      <vt:lpstr>Instructions</vt:lpstr>
      <vt:lpstr>Instructions</vt:lpstr>
      <vt:lpstr>Instructions</vt:lpstr>
      <vt:lpstr>PowerPoint Presentation</vt:lpstr>
      <vt:lpstr>For additional information, please contact: </vt:lpstr>
    </vt:vector>
  </TitlesOfParts>
  <Company>American Foundrymen's Soceity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Presentation/ Paper Title)</dc:title>
  <dc:creator>Steve Robison</dc:creator>
  <cp:lastModifiedBy>Shannon Wetzel</cp:lastModifiedBy>
  <cp:revision>97</cp:revision>
  <cp:lastPrinted>2013-05-13T14:33:04Z</cp:lastPrinted>
  <dcterms:created xsi:type="dcterms:W3CDTF">1999-06-23T19:16:47Z</dcterms:created>
  <dcterms:modified xsi:type="dcterms:W3CDTF">2016-11-30T14:50:34Z</dcterms:modified>
</cp:coreProperties>
</file>