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332" r:id="rId4"/>
    <p:sldId id="322" r:id="rId5"/>
    <p:sldId id="266" r:id="rId6"/>
    <p:sldId id="326" r:id="rId7"/>
    <p:sldId id="349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8D"/>
    <a:srgbClr val="FFFF00"/>
    <a:srgbClr val="FFCC66"/>
    <a:srgbClr val="00978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1" autoAdjust="0"/>
    <p:restoredTop sz="94660"/>
  </p:normalViewPr>
  <p:slideViewPr>
    <p:cSldViewPr>
      <p:cViewPr>
        <p:scale>
          <a:sx n="100" d="100"/>
          <a:sy n="100" d="100"/>
        </p:scale>
        <p:origin x="-726" y="246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726"/>
    </p:cViewPr>
  </p:sorterViewPr>
  <p:notesViewPr>
    <p:cSldViewPr>
      <p:cViewPr varScale="1">
        <p:scale>
          <a:sx n="67" d="100"/>
          <a:sy n="67" d="100"/>
        </p:scale>
        <p:origin x="-2880" y="-10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4B44C-05ED-488C-8712-0241196A531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54C1558-4EEB-46FD-90BA-B469A313BF7E}">
      <dgm:prSet phldrT="[Text]"/>
      <dgm:spPr>
        <a:solidFill>
          <a:srgbClr val="FFFF00"/>
        </a:solidFill>
      </dgm:spPr>
      <dgm:t>
        <a:bodyPr/>
        <a:lstStyle/>
        <a:p>
          <a:r>
            <a:rPr lang="en-GB" b="1" dirty="0" smtClean="0">
              <a:solidFill>
                <a:schemeClr val="tx1"/>
              </a:solidFill>
            </a:rPr>
            <a:t>Jim goes to see the GP </a:t>
          </a:r>
          <a:endParaRPr lang="en-GB" b="1" dirty="0">
            <a:solidFill>
              <a:schemeClr val="tx1"/>
            </a:solidFill>
          </a:endParaRPr>
        </a:p>
      </dgm:t>
    </dgm:pt>
    <dgm:pt modelId="{2FEC3759-BCBA-4381-B7DF-789F91C77C86}" type="parTrans" cxnId="{E0A67E9F-D5D1-4FD5-8BD1-DDEB1D9BA2B8}">
      <dgm:prSet/>
      <dgm:spPr/>
      <dgm:t>
        <a:bodyPr/>
        <a:lstStyle/>
        <a:p>
          <a:endParaRPr lang="en-GB"/>
        </a:p>
      </dgm:t>
    </dgm:pt>
    <dgm:pt modelId="{84DA9766-6AF7-4EF8-BA05-7B6D641A9501}" type="sibTrans" cxnId="{E0A67E9F-D5D1-4FD5-8BD1-DDEB1D9BA2B8}">
      <dgm:prSet/>
      <dgm:spPr/>
      <dgm:t>
        <a:bodyPr/>
        <a:lstStyle/>
        <a:p>
          <a:endParaRPr lang="en-GB"/>
        </a:p>
      </dgm:t>
    </dgm:pt>
    <dgm:pt modelId="{FFD1C191-D421-4191-B113-6C6202718279}">
      <dgm:prSet phldrT="[Text]"/>
      <dgm:spPr>
        <a:solidFill>
          <a:srgbClr val="FF0000"/>
        </a:solidFill>
      </dgm:spPr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Secretary posts letter &amp; referral form </a:t>
          </a:r>
          <a:endParaRPr lang="en-GB" b="1" dirty="0">
            <a:solidFill>
              <a:schemeClr val="bg1"/>
            </a:solidFill>
          </a:endParaRPr>
        </a:p>
      </dgm:t>
    </dgm:pt>
    <dgm:pt modelId="{BB0765AA-C59C-4B34-B29D-454AB141A424}" type="parTrans" cxnId="{6863EF31-F1EC-40AE-A433-312CA36677F4}">
      <dgm:prSet/>
      <dgm:spPr/>
      <dgm:t>
        <a:bodyPr/>
        <a:lstStyle/>
        <a:p>
          <a:endParaRPr lang="en-GB"/>
        </a:p>
      </dgm:t>
    </dgm:pt>
    <dgm:pt modelId="{3B3BABFA-56A1-4FC0-8A8F-37D8197F2B58}" type="sibTrans" cxnId="{6863EF31-F1EC-40AE-A433-312CA36677F4}">
      <dgm:prSet/>
      <dgm:spPr/>
      <dgm:t>
        <a:bodyPr/>
        <a:lstStyle/>
        <a:p>
          <a:endParaRPr lang="en-GB"/>
        </a:p>
      </dgm:t>
    </dgm:pt>
    <dgm:pt modelId="{7F3D11AC-0892-4909-A849-79B5D98CB904}">
      <dgm:prSet phldrT="[Text]"/>
      <dgm:spPr>
        <a:solidFill>
          <a:srgbClr val="FF0000"/>
        </a:solidFill>
      </dgm:spPr>
      <dgm:t>
        <a:bodyPr/>
        <a:lstStyle/>
        <a:p>
          <a:r>
            <a:rPr lang="en-GB" b="1" dirty="0" smtClean="0"/>
            <a:t>Margaret reads through the referrals  </a:t>
          </a:r>
          <a:endParaRPr lang="en-GB" b="1" dirty="0"/>
        </a:p>
      </dgm:t>
    </dgm:pt>
    <dgm:pt modelId="{7E6C6AB5-9DDD-417E-87C6-9A090F2B712E}" type="parTrans" cxnId="{241E1D15-FBA0-4F77-8F2B-1CFA13E06B82}">
      <dgm:prSet/>
      <dgm:spPr/>
      <dgm:t>
        <a:bodyPr/>
        <a:lstStyle/>
        <a:p>
          <a:endParaRPr lang="en-GB"/>
        </a:p>
      </dgm:t>
    </dgm:pt>
    <dgm:pt modelId="{C381676A-B815-43DD-9451-B4B6E4183DA8}" type="sibTrans" cxnId="{241E1D15-FBA0-4F77-8F2B-1CFA13E06B82}">
      <dgm:prSet/>
      <dgm:spPr/>
      <dgm:t>
        <a:bodyPr/>
        <a:lstStyle/>
        <a:p>
          <a:endParaRPr lang="en-GB"/>
        </a:p>
      </dgm:t>
    </dgm:pt>
    <dgm:pt modelId="{50F4C1E1-B555-4087-8B22-CE0B6040B8E2}">
      <dgm:prSet phldrT="[Text]"/>
      <dgm:spPr>
        <a:solidFill>
          <a:srgbClr val="FF0000"/>
        </a:solidFill>
      </dgm:spPr>
      <dgm:t>
        <a:bodyPr/>
        <a:lstStyle/>
        <a:p>
          <a:r>
            <a:rPr lang="en-GB" b="1" dirty="0" smtClean="0"/>
            <a:t>Places referral letter into appropriate box </a:t>
          </a:r>
          <a:endParaRPr lang="en-GB" b="1" dirty="0"/>
        </a:p>
      </dgm:t>
    </dgm:pt>
    <dgm:pt modelId="{E3274A20-AE7D-440A-BDE5-A57A765F382C}" type="parTrans" cxnId="{86800FEA-0728-4708-A7E5-471E37FEEC2B}">
      <dgm:prSet/>
      <dgm:spPr/>
      <dgm:t>
        <a:bodyPr/>
        <a:lstStyle/>
        <a:p>
          <a:endParaRPr lang="en-GB"/>
        </a:p>
      </dgm:t>
    </dgm:pt>
    <dgm:pt modelId="{B661F377-4B2A-41A9-8494-6A1543E90D7C}" type="sibTrans" cxnId="{86800FEA-0728-4708-A7E5-471E37FEEC2B}">
      <dgm:prSet/>
      <dgm:spPr/>
      <dgm:t>
        <a:bodyPr/>
        <a:lstStyle/>
        <a:p>
          <a:endParaRPr lang="en-GB"/>
        </a:p>
      </dgm:t>
    </dgm:pt>
    <dgm:pt modelId="{E9D155FA-2876-43C9-A8B3-131F4C435895}">
      <dgm:prSet phldrT="[Text]"/>
      <dgm:spPr>
        <a:solidFill>
          <a:srgbClr val="FF0000"/>
        </a:solidFill>
      </dgm:spPr>
      <dgm:t>
        <a:bodyPr/>
        <a:lstStyle/>
        <a:p>
          <a:r>
            <a:rPr lang="en-GB" b="1" dirty="0" smtClean="0"/>
            <a:t>Jim receives new appointment</a:t>
          </a:r>
          <a:endParaRPr lang="en-GB" b="1" dirty="0"/>
        </a:p>
      </dgm:t>
    </dgm:pt>
    <dgm:pt modelId="{152017FD-11B3-450A-BE21-92D331B8ECD0}" type="parTrans" cxnId="{7CA4032A-735E-4095-9A80-C5543D85C8DE}">
      <dgm:prSet/>
      <dgm:spPr/>
      <dgm:t>
        <a:bodyPr/>
        <a:lstStyle/>
        <a:p>
          <a:endParaRPr lang="en-GB"/>
        </a:p>
      </dgm:t>
    </dgm:pt>
    <dgm:pt modelId="{E78FA72E-304F-47F2-A359-F53D44232E96}" type="sibTrans" cxnId="{7CA4032A-735E-4095-9A80-C5543D85C8DE}">
      <dgm:prSet/>
      <dgm:spPr/>
      <dgm:t>
        <a:bodyPr/>
        <a:lstStyle/>
        <a:p>
          <a:endParaRPr lang="en-GB"/>
        </a:p>
      </dgm:t>
    </dgm:pt>
    <dgm:pt modelId="{B34C0198-9919-4027-A7FF-18C1A4044D34}">
      <dgm:prSet phldrT="[Text]"/>
      <dgm:spPr>
        <a:solidFill>
          <a:srgbClr val="FFFF00"/>
        </a:solidFill>
      </dgm:spPr>
      <dgm:t>
        <a:bodyPr/>
        <a:lstStyle/>
        <a:p>
          <a:r>
            <a:rPr lang="en-GB" b="1" dirty="0" smtClean="0">
              <a:solidFill>
                <a:schemeClr val="tx1"/>
              </a:solidFill>
            </a:rPr>
            <a:t>Jim attends  appointment</a:t>
          </a:r>
          <a:r>
            <a:rPr lang="en-GB" b="0" dirty="0" smtClean="0">
              <a:solidFill>
                <a:schemeClr val="tx1"/>
              </a:solidFill>
            </a:rPr>
            <a:t> </a:t>
          </a:r>
          <a:endParaRPr lang="en-GB" b="0" dirty="0">
            <a:solidFill>
              <a:schemeClr val="tx1"/>
            </a:solidFill>
          </a:endParaRPr>
        </a:p>
      </dgm:t>
    </dgm:pt>
    <dgm:pt modelId="{973AF601-84B9-44EC-AABE-BBA1E27B6FC7}" type="parTrans" cxnId="{1F287946-5938-4766-B068-3C138E3DE0AB}">
      <dgm:prSet/>
      <dgm:spPr/>
      <dgm:t>
        <a:bodyPr/>
        <a:lstStyle/>
        <a:p>
          <a:endParaRPr lang="en-GB"/>
        </a:p>
      </dgm:t>
    </dgm:pt>
    <dgm:pt modelId="{50362C40-CC8C-4B17-833F-C092F4E7944E}" type="sibTrans" cxnId="{1F287946-5938-4766-B068-3C138E3DE0AB}">
      <dgm:prSet/>
      <dgm:spPr/>
      <dgm:t>
        <a:bodyPr/>
        <a:lstStyle/>
        <a:p>
          <a:endParaRPr lang="en-GB"/>
        </a:p>
      </dgm:t>
    </dgm:pt>
    <dgm:pt modelId="{D97E1BAA-6E7C-4EA6-92C1-A9634F529CDE}" type="pres">
      <dgm:prSet presAssocID="{FBB4B44C-05ED-488C-8712-0241196A531B}" presName="Name0" presStyleCnt="0">
        <dgm:presLayoutVars>
          <dgm:dir/>
          <dgm:resizeHandles val="exact"/>
        </dgm:presLayoutVars>
      </dgm:prSet>
      <dgm:spPr/>
    </dgm:pt>
    <dgm:pt modelId="{F1FE6F28-685F-4024-9F27-4D34CDE09329}" type="pres">
      <dgm:prSet presAssocID="{654C1558-4EEB-46FD-90BA-B469A313BF7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56EB89-E942-4265-97FB-2C281A3BED69}" type="pres">
      <dgm:prSet presAssocID="{84DA9766-6AF7-4EF8-BA05-7B6D641A9501}" presName="sibTrans" presStyleLbl="sibTrans2D1" presStyleIdx="0" presStyleCnt="5"/>
      <dgm:spPr/>
      <dgm:t>
        <a:bodyPr/>
        <a:lstStyle/>
        <a:p>
          <a:endParaRPr lang="en-GB"/>
        </a:p>
      </dgm:t>
    </dgm:pt>
    <dgm:pt modelId="{16FC3D11-2B1F-4822-90E6-AEFA10DCF299}" type="pres">
      <dgm:prSet presAssocID="{84DA9766-6AF7-4EF8-BA05-7B6D641A9501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66517F13-7364-40E3-B864-7FADD9D8112E}" type="pres">
      <dgm:prSet presAssocID="{FFD1C191-D421-4191-B113-6C620271827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3AF0B8-BBE4-4810-A47B-7E65D98BFBF4}" type="pres">
      <dgm:prSet presAssocID="{3B3BABFA-56A1-4FC0-8A8F-37D8197F2B58}" presName="sibTrans" presStyleLbl="sibTrans2D1" presStyleIdx="1" presStyleCnt="5"/>
      <dgm:spPr/>
      <dgm:t>
        <a:bodyPr/>
        <a:lstStyle/>
        <a:p>
          <a:endParaRPr lang="en-GB"/>
        </a:p>
      </dgm:t>
    </dgm:pt>
    <dgm:pt modelId="{CB2AB28E-9AE3-4D4A-AD52-354FDCE198E2}" type="pres">
      <dgm:prSet presAssocID="{3B3BABFA-56A1-4FC0-8A8F-37D8197F2B58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25568DEF-6963-498D-A3B7-7F6BE1A08FE2}" type="pres">
      <dgm:prSet presAssocID="{7F3D11AC-0892-4909-A849-79B5D98CB90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C0C67D-40DC-4F48-82EC-A4D97A923750}" type="pres">
      <dgm:prSet presAssocID="{C381676A-B815-43DD-9451-B4B6E4183DA8}" presName="sibTrans" presStyleLbl="sibTrans2D1" presStyleIdx="2" presStyleCnt="5"/>
      <dgm:spPr/>
      <dgm:t>
        <a:bodyPr/>
        <a:lstStyle/>
        <a:p>
          <a:endParaRPr lang="en-GB"/>
        </a:p>
      </dgm:t>
    </dgm:pt>
    <dgm:pt modelId="{E2BDC4B8-F435-4291-B04D-2A60CF2821CF}" type="pres">
      <dgm:prSet presAssocID="{C381676A-B815-43DD-9451-B4B6E4183DA8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1806B100-F678-4F44-AC59-55FBB2249B68}" type="pres">
      <dgm:prSet presAssocID="{50F4C1E1-B555-4087-8B22-CE0B6040B8E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61A501-72F9-4D39-ABCB-597C589B8EF8}" type="pres">
      <dgm:prSet presAssocID="{B661F377-4B2A-41A9-8494-6A1543E90D7C}" presName="sibTrans" presStyleLbl="sibTrans2D1" presStyleIdx="3" presStyleCnt="5"/>
      <dgm:spPr/>
      <dgm:t>
        <a:bodyPr/>
        <a:lstStyle/>
        <a:p>
          <a:endParaRPr lang="en-GB"/>
        </a:p>
      </dgm:t>
    </dgm:pt>
    <dgm:pt modelId="{B6E2EB6C-53A6-4EC8-B40F-C4B3510785E0}" type="pres">
      <dgm:prSet presAssocID="{B661F377-4B2A-41A9-8494-6A1543E90D7C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A59C7154-F716-4370-BCFE-7C47C41982FD}" type="pres">
      <dgm:prSet presAssocID="{E9D155FA-2876-43C9-A8B3-131F4C43589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687C55-7BA1-4771-82C0-C4C5D76B3D46}" type="pres">
      <dgm:prSet presAssocID="{E78FA72E-304F-47F2-A359-F53D44232E96}" presName="sibTrans" presStyleLbl="sibTrans2D1" presStyleIdx="4" presStyleCnt="5"/>
      <dgm:spPr/>
      <dgm:t>
        <a:bodyPr/>
        <a:lstStyle/>
        <a:p>
          <a:endParaRPr lang="en-GB"/>
        </a:p>
      </dgm:t>
    </dgm:pt>
    <dgm:pt modelId="{70A0D0D3-C577-40C1-9013-557A70A0A25C}" type="pres">
      <dgm:prSet presAssocID="{E78FA72E-304F-47F2-A359-F53D44232E96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21ECF2CA-8B39-46E6-B1E3-B7CCD36210CB}" type="pres">
      <dgm:prSet presAssocID="{B34C0198-9919-4027-A7FF-18C1A4044D34}" presName="node" presStyleLbl="node1" presStyleIdx="5" presStyleCnt="6" custLinFactNeighborX="-11682" custLinFactNeighborY="-66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7792839-B285-4E6F-BFB1-739B75C27699}" type="presOf" srcId="{3B3BABFA-56A1-4FC0-8A8F-37D8197F2B58}" destId="{923AF0B8-BBE4-4810-A47B-7E65D98BFBF4}" srcOrd="0" destOrd="0" presId="urn:microsoft.com/office/officeart/2005/8/layout/process1"/>
    <dgm:cxn modelId="{7A67F3CC-67B5-4EE9-A912-B25F9F29415A}" type="presOf" srcId="{84DA9766-6AF7-4EF8-BA05-7B6D641A9501}" destId="{16FC3D11-2B1F-4822-90E6-AEFA10DCF299}" srcOrd="1" destOrd="0" presId="urn:microsoft.com/office/officeart/2005/8/layout/process1"/>
    <dgm:cxn modelId="{AB3FFE9A-1A87-4F85-9823-1D346DDA68C5}" type="presOf" srcId="{7F3D11AC-0892-4909-A849-79B5D98CB904}" destId="{25568DEF-6963-498D-A3B7-7F6BE1A08FE2}" srcOrd="0" destOrd="0" presId="urn:microsoft.com/office/officeart/2005/8/layout/process1"/>
    <dgm:cxn modelId="{7CA4032A-735E-4095-9A80-C5543D85C8DE}" srcId="{FBB4B44C-05ED-488C-8712-0241196A531B}" destId="{E9D155FA-2876-43C9-A8B3-131F4C435895}" srcOrd="4" destOrd="0" parTransId="{152017FD-11B3-450A-BE21-92D331B8ECD0}" sibTransId="{E78FA72E-304F-47F2-A359-F53D44232E96}"/>
    <dgm:cxn modelId="{79635D9D-041C-4281-9B92-D934865D4745}" type="presOf" srcId="{FFD1C191-D421-4191-B113-6C6202718279}" destId="{66517F13-7364-40E3-B864-7FADD9D8112E}" srcOrd="0" destOrd="0" presId="urn:microsoft.com/office/officeart/2005/8/layout/process1"/>
    <dgm:cxn modelId="{44E7BCB9-3BE5-4A4A-844F-C1092F4936D6}" type="presOf" srcId="{3B3BABFA-56A1-4FC0-8A8F-37D8197F2B58}" destId="{CB2AB28E-9AE3-4D4A-AD52-354FDCE198E2}" srcOrd="1" destOrd="0" presId="urn:microsoft.com/office/officeart/2005/8/layout/process1"/>
    <dgm:cxn modelId="{02A89751-BB87-4BCF-9A85-3D7023C005E9}" type="presOf" srcId="{C381676A-B815-43DD-9451-B4B6E4183DA8}" destId="{D4C0C67D-40DC-4F48-82EC-A4D97A923750}" srcOrd="0" destOrd="0" presId="urn:microsoft.com/office/officeart/2005/8/layout/process1"/>
    <dgm:cxn modelId="{B3C716C5-B4DD-4C4D-84DE-262F4F34E599}" type="presOf" srcId="{E78FA72E-304F-47F2-A359-F53D44232E96}" destId="{E2687C55-7BA1-4771-82C0-C4C5D76B3D46}" srcOrd="0" destOrd="0" presId="urn:microsoft.com/office/officeart/2005/8/layout/process1"/>
    <dgm:cxn modelId="{FE81263B-297D-480B-AF1A-7A9B683F8080}" type="presOf" srcId="{C381676A-B815-43DD-9451-B4B6E4183DA8}" destId="{E2BDC4B8-F435-4291-B04D-2A60CF2821CF}" srcOrd="1" destOrd="0" presId="urn:microsoft.com/office/officeart/2005/8/layout/process1"/>
    <dgm:cxn modelId="{85E12A91-07A2-46DB-9351-3EBCE5C0E622}" type="presOf" srcId="{654C1558-4EEB-46FD-90BA-B469A313BF7E}" destId="{F1FE6F28-685F-4024-9F27-4D34CDE09329}" srcOrd="0" destOrd="0" presId="urn:microsoft.com/office/officeart/2005/8/layout/process1"/>
    <dgm:cxn modelId="{DDFBBF3C-50B2-4541-B0BF-7BEBD615E325}" type="presOf" srcId="{B34C0198-9919-4027-A7FF-18C1A4044D34}" destId="{21ECF2CA-8B39-46E6-B1E3-B7CCD36210CB}" srcOrd="0" destOrd="0" presId="urn:microsoft.com/office/officeart/2005/8/layout/process1"/>
    <dgm:cxn modelId="{6863EF31-F1EC-40AE-A433-312CA36677F4}" srcId="{FBB4B44C-05ED-488C-8712-0241196A531B}" destId="{FFD1C191-D421-4191-B113-6C6202718279}" srcOrd="1" destOrd="0" parTransId="{BB0765AA-C59C-4B34-B29D-454AB141A424}" sibTransId="{3B3BABFA-56A1-4FC0-8A8F-37D8197F2B58}"/>
    <dgm:cxn modelId="{F0F7B538-9DC9-4A2B-AB0E-1DCD55AD3438}" type="presOf" srcId="{B661F377-4B2A-41A9-8494-6A1543E90D7C}" destId="{DA61A501-72F9-4D39-ABCB-597C589B8EF8}" srcOrd="0" destOrd="0" presId="urn:microsoft.com/office/officeart/2005/8/layout/process1"/>
    <dgm:cxn modelId="{D3F16B8C-A1CF-449D-B91F-2E56FB9F7730}" type="presOf" srcId="{84DA9766-6AF7-4EF8-BA05-7B6D641A9501}" destId="{4056EB89-E942-4265-97FB-2C281A3BED69}" srcOrd="0" destOrd="0" presId="urn:microsoft.com/office/officeart/2005/8/layout/process1"/>
    <dgm:cxn modelId="{0C261B70-4838-4D51-98E4-C22DC62D31C1}" type="presOf" srcId="{E78FA72E-304F-47F2-A359-F53D44232E96}" destId="{70A0D0D3-C577-40C1-9013-557A70A0A25C}" srcOrd="1" destOrd="0" presId="urn:microsoft.com/office/officeart/2005/8/layout/process1"/>
    <dgm:cxn modelId="{6B5BBC85-A18B-4F60-BA55-5AB35311C2D6}" type="presOf" srcId="{FBB4B44C-05ED-488C-8712-0241196A531B}" destId="{D97E1BAA-6E7C-4EA6-92C1-A9634F529CDE}" srcOrd="0" destOrd="0" presId="urn:microsoft.com/office/officeart/2005/8/layout/process1"/>
    <dgm:cxn modelId="{241E1D15-FBA0-4F77-8F2B-1CFA13E06B82}" srcId="{FBB4B44C-05ED-488C-8712-0241196A531B}" destId="{7F3D11AC-0892-4909-A849-79B5D98CB904}" srcOrd="2" destOrd="0" parTransId="{7E6C6AB5-9DDD-417E-87C6-9A090F2B712E}" sibTransId="{C381676A-B815-43DD-9451-B4B6E4183DA8}"/>
    <dgm:cxn modelId="{0BEDB90F-E735-45AD-889D-FAB53F45ED99}" type="presOf" srcId="{B661F377-4B2A-41A9-8494-6A1543E90D7C}" destId="{B6E2EB6C-53A6-4EC8-B40F-C4B3510785E0}" srcOrd="1" destOrd="0" presId="urn:microsoft.com/office/officeart/2005/8/layout/process1"/>
    <dgm:cxn modelId="{A977E9EE-DF21-4AC9-BDC5-DA21B0E71281}" type="presOf" srcId="{50F4C1E1-B555-4087-8B22-CE0B6040B8E2}" destId="{1806B100-F678-4F44-AC59-55FBB2249B68}" srcOrd="0" destOrd="0" presId="urn:microsoft.com/office/officeart/2005/8/layout/process1"/>
    <dgm:cxn modelId="{86800FEA-0728-4708-A7E5-471E37FEEC2B}" srcId="{FBB4B44C-05ED-488C-8712-0241196A531B}" destId="{50F4C1E1-B555-4087-8B22-CE0B6040B8E2}" srcOrd="3" destOrd="0" parTransId="{E3274A20-AE7D-440A-BDE5-A57A765F382C}" sibTransId="{B661F377-4B2A-41A9-8494-6A1543E90D7C}"/>
    <dgm:cxn modelId="{1F287946-5938-4766-B068-3C138E3DE0AB}" srcId="{FBB4B44C-05ED-488C-8712-0241196A531B}" destId="{B34C0198-9919-4027-A7FF-18C1A4044D34}" srcOrd="5" destOrd="0" parTransId="{973AF601-84B9-44EC-AABE-BBA1E27B6FC7}" sibTransId="{50362C40-CC8C-4B17-833F-C092F4E7944E}"/>
    <dgm:cxn modelId="{E0A67E9F-D5D1-4FD5-8BD1-DDEB1D9BA2B8}" srcId="{FBB4B44C-05ED-488C-8712-0241196A531B}" destId="{654C1558-4EEB-46FD-90BA-B469A313BF7E}" srcOrd="0" destOrd="0" parTransId="{2FEC3759-BCBA-4381-B7DF-789F91C77C86}" sibTransId="{84DA9766-6AF7-4EF8-BA05-7B6D641A9501}"/>
    <dgm:cxn modelId="{47A45EAF-8281-42B9-B1E9-AFD14986A937}" type="presOf" srcId="{E9D155FA-2876-43C9-A8B3-131F4C435895}" destId="{A59C7154-F716-4370-BCFE-7C47C41982FD}" srcOrd="0" destOrd="0" presId="urn:microsoft.com/office/officeart/2005/8/layout/process1"/>
    <dgm:cxn modelId="{DBEB1B15-E413-41CE-B9E3-468725B78FF5}" type="presParOf" srcId="{D97E1BAA-6E7C-4EA6-92C1-A9634F529CDE}" destId="{F1FE6F28-685F-4024-9F27-4D34CDE09329}" srcOrd="0" destOrd="0" presId="urn:microsoft.com/office/officeart/2005/8/layout/process1"/>
    <dgm:cxn modelId="{F6101C93-2169-46E8-B104-CA9DC5C08E06}" type="presParOf" srcId="{D97E1BAA-6E7C-4EA6-92C1-A9634F529CDE}" destId="{4056EB89-E942-4265-97FB-2C281A3BED69}" srcOrd="1" destOrd="0" presId="urn:microsoft.com/office/officeart/2005/8/layout/process1"/>
    <dgm:cxn modelId="{C026878A-A943-4A50-9702-7D42F5BB6408}" type="presParOf" srcId="{4056EB89-E942-4265-97FB-2C281A3BED69}" destId="{16FC3D11-2B1F-4822-90E6-AEFA10DCF299}" srcOrd="0" destOrd="0" presId="urn:microsoft.com/office/officeart/2005/8/layout/process1"/>
    <dgm:cxn modelId="{328C2528-468C-436B-B94E-55AD007F76D8}" type="presParOf" srcId="{D97E1BAA-6E7C-4EA6-92C1-A9634F529CDE}" destId="{66517F13-7364-40E3-B864-7FADD9D8112E}" srcOrd="2" destOrd="0" presId="urn:microsoft.com/office/officeart/2005/8/layout/process1"/>
    <dgm:cxn modelId="{B5EA453E-7160-4EF8-8609-82F9C9486FB3}" type="presParOf" srcId="{D97E1BAA-6E7C-4EA6-92C1-A9634F529CDE}" destId="{923AF0B8-BBE4-4810-A47B-7E65D98BFBF4}" srcOrd="3" destOrd="0" presId="urn:microsoft.com/office/officeart/2005/8/layout/process1"/>
    <dgm:cxn modelId="{BA96F8A2-18DF-42AA-BEF0-F3270E305172}" type="presParOf" srcId="{923AF0B8-BBE4-4810-A47B-7E65D98BFBF4}" destId="{CB2AB28E-9AE3-4D4A-AD52-354FDCE198E2}" srcOrd="0" destOrd="0" presId="urn:microsoft.com/office/officeart/2005/8/layout/process1"/>
    <dgm:cxn modelId="{9EFAD274-A282-4FF9-90ED-3831ABB326D1}" type="presParOf" srcId="{D97E1BAA-6E7C-4EA6-92C1-A9634F529CDE}" destId="{25568DEF-6963-498D-A3B7-7F6BE1A08FE2}" srcOrd="4" destOrd="0" presId="urn:microsoft.com/office/officeart/2005/8/layout/process1"/>
    <dgm:cxn modelId="{5F5C266B-04A7-43E0-946D-46DCA8529588}" type="presParOf" srcId="{D97E1BAA-6E7C-4EA6-92C1-A9634F529CDE}" destId="{D4C0C67D-40DC-4F48-82EC-A4D97A923750}" srcOrd="5" destOrd="0" presId="urn:microsoft.com/office/officeart/2005/8/layout/process1"/>
    <dgm:cxn modelId="{7B0D8DD2-31C3-495A-8E5B-F1F325B28ADB}" type="presParOf" srcId="{D4C0C67D-40DC-4F48-82EC-A4D97A923750}" destId="{E2BDC4B8-F435-4291-B04D-2A60CF2821CF}" srcOrd="0" destOrd="0" presId="urn:microsoft.com/office/officeart/2005/8/layout/process1"/>
    <dgm:cxn modelId="{D743F9B0-2CBC-44B4-9CEE-68852187D867}" type="presParOf" srcId="{D97E1BAA-6E7C-4EA6-92C1-A9634F529CDE}" destId="{1806B100-F678-4F44-AC59-55FBB2249B68}" srcOrd="6" destOrd="0" presId="urn:microsoft.com/office/officeart/2005/8/layout/process1"/>
    <dgm:cxn modelId="{47523555-FADF-46B7-B5D3-DABB99649204}" type="presParOf" srcId="{D97E1BAA-6E7C-4EA6-92C1-A9634F529CDE}" destId="{DA61A501-72F9-4D39-ABCB-597C589B8EF8}" srcOrd="7" destOrd="0" presId="urn:microsoft.com/office/officeart/2005/8/layout/process1"/>
    <dgm:cxn modelId="{3276C595-CBCD-4093-9AD4-1799AFC6FCC2}" type="presParOf" srcId="{DA61A501-72F9-4D39-ABCB-597C589B8EF8}" destId="{B6E2EB6C-53A6-4EC8-B40F-C4B3510785E0}" srcOrd="0" destOrd="0" presId="urn:microsoft.com/office/officeart/2005/8/layout/process1"/>
    <dgm:cxn modelId="{8CD6C5D1-B717-4FC4-B481-CE20E5A2221B}" type="presParOf" srcId="{D97E1BAA-6E7C-4EA6-92C1-A9634F529CDE}" destId="{A59C7154-F716-4370-BCFE-7C47C41982FD}" srcOrd="8" destOrd="0" presId="urn:microsoft.com/office/officeart/2005/8/layout/process1"/>
    <dgm:cxn modelId="{F4D53903-B506-4D2B-BDE6-4B1A5098BCF4}" type="presParOf" srcId="{D97E1BAA-6E7C-4EA6-92C1-A9634F529CDE}" destId="{E2687C55-7BA1-4771-82C0-C4C5D76B3D46}" srcOrd="9" destOrd="0" presId="urn:microsoft.com/office/officeart/2005/8/layout/process1"/>
    <dgm:cxn modelId="{8F662E2B-4B6A-4787-ABA3-9CB60A73801F}" type="presParOf" srcId="{E2687C55-7BA1-4771-82C0-C4C5D76B3D46}" destId="{70A0D0D3-C577-40C1-9013-557A70A0A25C}" srcOrd="0" destOrd="0" presId="urn:microsoft.com/office/officeart/2005/8/layout/process1"/>
    <dgm:cxn modelId="{C49872B8-AB4E-4C15-900C-E7551474E179}" type="presParOf" srcId="{D97E1BAA-6E7C-4EA6-92C1-A9634F529CDE}" destId="{21ECF2CA-8B39-46E6-B1E3-B7CCD36210CB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FE6F28-685F-4024-9F27-4D34CDE09329}">
      <dsp:nvSpPr>
        <dsp:cNvPr id="0" name=""/>
        <dsp:cNvSpPr/>
      </dsp:nvSpPr>
      <dsp:spPr>
        <a:xfrm>
          <a:off x="0" y="288099"/>
          <a:ext cx="1026114" cy="1007976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Jim goes to see the GP </a:t>
          </a:r>
          <a:endParaRPr lang="en-GB" sz="1200" b="1" kern="1200" dirty="0">
            <a:solidFill>
              <a:schemeClr val="tx1"/>
            </a:solidFill>
          </a:endParaRPr>
        </a:p>
      </dsp:txBody>
      <dsp:txXfrm>
        <a:off x="0" y="288099"/>
        <a:ext cx="1026114" cy="1007976"/>
      </dsp:txXfrm>
    </dsp:sp>
    <dsp:sp modelId="{4056EB89-E942-4265-97FB-2C281A3BED69}">
      <dsp:nvSpPr>
        <dsp:cNvPr id="0" name=""/>
        <dsp:cNvSpPr/>
      </dsp:nvSpPr>
      <dsp:spPr>
        <a:xfrm>
          <a:off x="1128725" y="664849"/>
          <a:ext cx="217536" cy="254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1128725" y="664849"/>
        <a:ext cx="217536" cy="254476"/>
      </dsp:txXfrm>
    </dsp:sp>
    <dsp:sp modelId="{66517F13-7364-40E3-B864-7FADD9D8112E}">
      <dsp:nvSpPr>
        <dsp:cNvPr id="0" name=""/>
        <dsp:cNvSpPr/>
      </dsp:nvSpPr>
      <dsp:spPr>
        <a:xfrm>
          <a:off x="1436559" y="288099"/>
          <a:ext cx="1026114" cy="1007976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bg1"/>
              </a:solidFill>
            </a:rPr>
            <a:t>Secretary posts letter &amp; referral form </a:t>
          </a:r>
          <a:endParaRPr lang="en-GB" sz="1200" b="1" kern="1200" dirty="0">
            <a:solidFill>
              <a:schemeClr val="bg1"/>
            </a:solidFill>
          </a:endParaRPr>
        </a:p>
      </dsp:txBody>
      <dsp:txXfrm>
        <a:off x="1436559" y="288099"/>
        <a:ext cx="1026114" cy="1007976"/>
      </dsp:txXfrm>
    </dsp:sp>
    <dsp:sp modelId="{923AF0B8-BBE4-4810-A47B-7E65D98BFBF4}">
      <dsp:nvSpPr>
        <dsp:cNvPr id="0" name=""/>
        <dsp:cNvSpPr/>
      </dsp:nvSpPr>
      <dsp:spPr>
        <a:xfrm>
          <a:off x="2565285" y="664849"/>
          <a:ext cx="217536" cy="254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2565285" y="664849"/>
        <a:ext cx="217536" cy="254476"/>
      </dsp:txXfrm>
    </dsp:sp>
    <dsp:sp modelId="{25568DEF-6963-498D-A3B7-7F6BE1A08FE2}">
      <dsp:nvSpPr>
        <dsp:cNvPr id="0" name=""/>
        <dsp:cNvSpPr/>
      </dsp:nvSpPr>
      <dsp:spPr>
        <a:xfrm>
          <a:off x="2873119" y="288099"/>
          <a:ext cx="1026114" cy="1007976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Margaret reads through the referrals  </a:t>
          </a:r>
          <a:endParaRPr lang="en-GB" sz="1200" b="1" kern="1200" dirty="0"/>
        </a:p>
      </dsp:txBody>
      <dsp:txXfrm>
        <a:off x="2873119" y="288099"/>
        <a:ext cx="1026114" cy="1007976"/>
      </dsp:txXfrm>
    </dsp:sp>
    <dsp:sp modelId="{D4C0C67D-40DC-4F48-82EC-A4D97A923750}">
      <dsp:nvSpPr>
        <dsp:cNvPr id="0" name=""/>
        <dsp:cNvSpPr/>
      </dsp:nvSpPr>
      <dsp:spPr>
        <a:xfrm>
          <a:off x="4001844" y="664849"/>
          <a:ext cx="217536" cy="254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4001844" y="664849"/>
        <a:ext cx="217536" cy="254476"/>
      </dsp:txXfrm>
    </dsp:sp>
    <dsp:sp modelId="{1806B100-F678-4F44-AC59-55FBB2249B68}">
      <dsp:nvSpPr>
        <dsp:cNvPr id="0" name=""/>
        <dsp:cNvSpPr/>
      </dsp:nvSpPr>
      <dsp:spPr>
        <a:xfrm>
          <a:off x="4309678" y="288099"/>
          <a:ext cx="1026114" cy="1007976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Places referral letter into appropriate box </a:t>
          </a:r>
          <a:endParaRPr lang="en-GB" sz="1200" b="1" kern="1200" dirty="0"/>
        </a:p>
      </dsp:txBody>
      <dsp:txXfrm>
        <a:off x="4309678" y="288099"/>
        <a:ext cx="1026114" cy="1007976"/>
      </dsp:txXfrm>
    </dsp:sp>
    <dsp:sp modelId="{DA61A501-72F9-4D39-ABCB-597C589B8EF8}">
      <dsp:nvSpPr>
        <dsp:cNvPr id="0" name=""/>
        <dsp:cNvSpPr/>
      </dsp:nvSpPr>
      <dsp:spPr>
        <a:xfrm>
          <a:off x="5438404" y="664849"/>
          <a:ext cx="217536" cy="254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438404" y="664849"/>
        <a:ext cx="217536" cy="254476"/>
      </dsp:txXfrm>
    </dsp:sp>
    <dsp:sp modelId="{A59C7154-F716-4370-BCFE-7C47C41982FD}">
      <dsp:nvSpPr>
        <dsp:cNvPr id="0" name=""/>
        <dsp:cNvSpPr/>
      </dsp:nvSpPr>
      <dsp:spPr>
        <a:xfrm>
          <a:off x="5746238" y="288099"/>
          <a:ext cx="1026114" cy="1007976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Jim receives new appointment</a:t>
          </a:r>
          <a:endParaRPr lang="en-GB" sz="1200" b="1" kern="1200" dirty="0"/>
        </a:p>
      </dsp:txBody>
      <dsp:txXfrm>
        <a:off x="5746238" y="288099"/>
        <a:ext cx="1026114" cy="1007976"/>
      </dsp:txXfrm>
    </dsp:sp>
    <dsp:sp modelId="{E2687C55-7BA1-4771-82C0-C4C5D76B3D46}">
      <dsp:nvSpPr>
        <dsp:cNvPr id="0" name=""/>
        <dsp:cNvSpPr/>
      </dsp:nvSpPr>
      <dsp:spPr>
        <a:xfrm rot="21433685">
          <a:off x="6862864" y="630970"/>
          <a:ext cx="192348" cy="254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 rot="21433685">
        <a:off x="6862864" y="630970"/>
        <a:ext cx="192348" cy="254476"/>
      </dsp:txXfrm>
    </dsp:sp>
    <dsp:sp modelId="{21ECF2CA-8B39-46E6-B1E3-B7CCD36210CB}">
      <dsp:nvSpPr>
        <dsp:cNvPr id="0" name=""/>
        <dsp:cNvSpPr/>
      </dsp:nvSpPr>
      <dsp:spPr>
        <a:xfrm>
          <a:off x="7134849" y="220867"/>
          <a:ext cx="1026114" cy="1007976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1"/>
              </a:solidFill>
            </a:rPr>
            <a:t>Jim attends  appointment</a:t>
          </a:r>
          <a:r>
            <a:rPr lang="en-GB" sz="1200" b="0" kern="1200" dirty="0" smtClean="0">
              <a:solidFill>
                <a:schemeClr val="tx1"/>
              </a:solidFill>
            </a:rPr>
            <a:t> </a:t>
          </a:r>
          <a:endParaRPr lang="en-GB" sz="1200" b="0" kern="1200" dirty="0">
            <a:solidFill>
              <a:schemeClr val="tx1"/>
            </a:solidFill>
          </a:endParaRPr>
        </a:p>
      </dsp:txBody>
      <dsp:txXfrm>
        <a:off x="7134849" y="220867"/>
        <a:ext cx="1026114" cy="1007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CEF4B1F-A628-4BF8-ADEF-5A75CFC36D5A}" type="datetimeFigureOut">
              <a:rPr lang="en-US"/>
              <a:pPr>
                <a:defRPr/>
              </a:pPr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6FACF1B-77B6-4D55-89A5-DB11B3961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9FE7B6-E89E-4731-BA28-6A9EDA760421}" type="datetimeFigureOut">
              <a:rPr lang="en-US"/>
              <a:pPr>
                <a:defRPr/>
              </a:pPr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11425A2-B44E-4D63-AA77-CAABBADE9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016180-09E2-4875-8FD6-2BA31A64D136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>
                <a:ea typeface="ＭＳ Ｐゴシック" pitchFamily="34" charset="-128"/>
              </a:rPr>
              <a:t>So what is a process?</a:t>
            </a:r>
          </a:p>
          <a:p>
            <a:pPr eaLnBrk="1" hangingPunct="1"/>
            <a:r>
              <a:rPr lang="en-GB" smtClean="0">
                <a:ea typeface="ＭＳ Ｐゴシック" pitchFamily="34" charset="-128"/>
              </a:rPr>
              <a:t>Read the definition</a:t>
            </a:r>
          </a:p>
          <a:p>
            <a:pPr eaLnBrk="1" hangingPunct="1"/>
            <a:endParaRPr lang="en-GB" smtClean="0">
              <a:ea typeface="ＭＳ Ｐゴシック" pitchFamily="34" charset="-128"/>
            </a:endParaRPr>
          </a:p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>
              <a:ea typeface="ＭＳ Ｐゴシック" pitchFamily="34" charset="-128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ECA94A-0352-4B5A-8FA9-36C5AF3ED7A1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565401"/>
            <a:ext cx="8229600" cy="3383880"/>
          </a:xfrm>
        </p:spPr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6BEC06A6-7800-449D-9E07-4A545160B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958F8B2-6828-4E03-B294-A6D6BD27F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2565400"/>
            <a:ext cx="4038600" cy="352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2565400"/>
            <a:ext cx="4038600" cy="352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A480B11-CA38-4447-A7B9-7795BB634F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884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28602"/>
            <a:ext cx="4040188" cy="33926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8884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28602"/>
            <a:ext cx="4041775" cy="33926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C1F6E12-7B0F-45E8-91C6-4A885E705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A7D1BB4-62BD-4309-AF75-88FD30E12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6B90305-7BB9-44D2-97A5-98462216B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89C66C3-DC79-4A74-A64B-43483997B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ADCC99D-61D7-41FD-8FB6-1C9A3422D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9652043-D23F-4F5D-8865-4A88DCF72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1700213"/>
            <a:ext cx="2057400" cy="439261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700213"/>
            <a:ext cx="6019800" cy="43926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159385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8538" y="6237288"/>
            <a:ext cx="2527300" cy="47625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04B8D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800" y="6237288"/>
            <a:ext cx="13684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B8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7791A41-DB52-444D-B6AE-1A940C617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700213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565400"/>
            <a:ext cx="82296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9220" name="Picture 5" descr="A4logo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235825" y="6092825"/>
            <a:ext cx="15001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2" descr="NHSS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516688" y="6129338"/>
            <a:ext cx="6413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4" descr="SPSP_MCQIC-Paediatric Care (150dpi)-01.jp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23850" y="260350"/>
            <a:ext cx="3197225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398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B8D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B8D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B8D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B8D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4B8D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4B8D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B8D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4B8D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B8D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B8D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288" y="3716338"/>
            <a:ext cx="2952750" cy="15859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itle 5"/>
          <p:cNvSpPr txBox="1">
            <a:spLocks/>
          </p:cNvSpPr>
          <p:nvPr/>
        </p:nvSpPr>
        <p:spPr>
          <a:xfrm>
            <a:off x="468313" y="3789363"/>
            <a:ext cx="2735262" cy="1512887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GB" sz="3600" b="1" u="heavy" spc="-40" baseline="4000" dirty="0">
                <a:solidFill>
                  <a:srgbClr val="004B8D"/>
                </a:solidFill>
                <a:latin typeface="Calibri" pitchFamily="34" charset="0"/>
                <a:ea typeface="Myriad Pro" pitchFamily="34" charset="0"/>
                <a:cs typeface="+mj-cs"/>
              </a:rPr>
              <a:t>Looking at Processes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en-GB" spc="-40" dirty="0">
                <a:solidFill>
                  <a:srgbClr val="009786"/>
                </a:solidFill>
                <a:latin typeface="Calibri" pitchFamily="34" charset="0"/>
                <a:ea typeface="Myriad Pro" pitchFamily="34" charset="0"/>
                <a:cs typeface="+mj-cs"/>
              </a:rPr>
              <a:t>Process Mapping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en-GB" sz="1200" spc="-40" dirty="0">
                <a:solidFill>
                  <a:srgbClr val="009786"/>
                </a:solidFill>
                <a:latin typeface="Calibri" pitchFamily="34" charset="0"/>
                <a:ea typeface="Myriad Pro" pitchFamily="34" charset="0"/>
              </a:rPr>
              <a:t>Prepared by: Bernie McCulloch</a:t>
            </a:r>
            <a:endParaRPr lang="en-US" sz="1200" dirty="0">
              <a:solidFill>
                <a:srgbClr val="009786"/>
              </a:solidFill>
              <a:latin typeface="Calibri" pitchFamily="34" charset="0"/>
              <a:ea typeface="+mn-ea"/>
            </a:endParaRPr>
          </a:p>
          <a:p>
            <a:pPr fontAlgn="auto">
              <a:lnSpc>
                <a:spcPts val="2500"/>
              </a:lnSpc>
              <a:spcAft>
                <a:spcPts val="0"/>
              </a:spcAft>
              <a:defRPr/>
            </a:pPr>
            <a:r>
              <a:rPr lang="en-GB" sz="2400" spc="-40" dirty="0">
                <a:solidFill>
                  <a:srgbClr val="00A2E5"/>
                </a:solidFill>
                <a:latin typeface="Myriad Pro" pitchFamily="34" charset="0"/>
                <a:ea typeface="Myriad Pro" pitchFamily="34" charset="0"/>
                <a:cs typeface="+mj-cs"/>
              </a:rPr>
              <a:t/>
            </a:r>
            <a:br>
              <a:rPr lang="en-GB" sz="2400" spc="-40" dirty="0">
                <a:solidFill>
                  <a:srgbClr val="00A2E5"/>
                </a:solidFill>
                <a:latin typeface="Myriad Pro" pitchFamily="34" charset="0"/>
                <a:ea typeface="Myriad Pro" pitchFamily="34" charset="0"/>
                <a:cs typeface="+mj-cs"/>
              </a:rPr>
            </a:br>
            <a:r>
              <a:rPr lang="en-GB" sz="1600" b="1" spc="-150" dirty="0">
                <a:latin typeface="Myriad Pro" pitchFamily="34" charset="0"/>
                <a:ea typeface="Myriad Pro" pitchFamily="34" charset="0"/>
                <a:cs typeface="+mj-cs"/>
              </a:rPr>
              <a:t/>
            </a:r>
            <a:br>
              <a:rPr lang="en-GB" sz="1600" b="1" spc="-150" dirty="0">
                <a:latin typeface="Myriad Pro" pitchFamily="34" charset="0"/>
                <a:ea typeface="Myriad Pro" pitchFamily="34" charset="0"/>
                <a:cs typeface="+mj-cs"/>
              </a:rPr>
            </a:br>
            <a:r>
              <a:rPr lang="en-GB" sz="36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ea typeface="Myriad Pro" pitchFamily="34" charset="0"/>
                <a:cs typeface="+mj-cs"/>
              </a:rPr>
              <a:t/>
            </a:r>
            <a:br>
              <a:rPr lang="en-GB" sz="36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ea typeface="Myriad Pro" pitchFamily="34" charset="0"/>
                <a:cs typeface="+mj-cs"/>
              </a:rPr>
            </a:br>
            <a:endParaRPr lang="en-US" sz="3600" b="1" cap="all" spc="-150" dirty="0">
              <a:solidFill>
                <a:schemeClr val="tx1">
                  <a:lumMod val="65000"/>
                  <a:lumOff val="35000"/>
                </a:schemeClr>
              </a:solidFill>
              <a:latin typeface="Myriad Pro" pitchFamily="34" charset="0"/>
              <a:ea typeface="Myriad Pro" pitchFamily="34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364163" y="476250"/>
            <a:ext cx="3095625" cy="777875"/>
          </a:xfrm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Session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628775"/>
            <a:ext cx="8229600" cy="3384550"/>
          </a:xfrm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To understand how mapping processes can help identify improvement opportunities</a:t>
            </a:r>
          </a:p>
          <a:p>
            <a:endParaRPr lang="en-GB" smtClean="0">
              <a:ea typeface="ＭＳ Ｐゴシック" pitchFamily="34" charset="-128"/>
            </a:endParaRPr>
          </a:p>
          <a:p>
            <a:r>
              <a:rPr lang="en-GB" smtClean="0">
                <a:ea typeface="ＭＳ Ｐゴシック" pitchFamily="34" charset="-128"/>
              </a:rPr>
              <a:t>To learn how process mapping can be used by anyone on processes small &amp; large</a:t>
            </a:r>
          </a:p>
          <a:p>
            <a:endParaRPr lang="en-GB" smtClean="0">
              <a:ea typeface="ＭＳ Ｐゴシック" pitchFamily="34" charset="-128"/>
            </a:endParaRPr>
          </a:p>
          <a:p>
            <a:r>
              <a:rPr lang="en-GB" smtClean="0">
                <a:ea typeface="ＭＳ Ｐゴシック" pitchFamily="34" charset="-128"/>
              </a:rPr>
              <a:t>To identify and prioritise processes within your department where greater scrutiny is required</a:t>
            </a:r>
          </a:p>
          <a:p>
            <a:pPr>
              <a:buFontTx/>
              <a:buNone/>
            </a:pPr>
            <a:endParaRPr lang="en-GB" smtClean="0">
              <a:ea typeface="ＭＳ Ｐゴシック" pitchFamily="34" charset="-128"/>
            </a:endParaRPr>
          </a:p>
          <a:p>
            <a:pPr>
              <a:buFontTx/>
              <a:buNone/>
            </a:pPr>
            <a:endParaRPr lang="en-GB" smtClean="0">
              <a:ea typeface="ＭＳ Ｐゴシック" pitchFamily="34" charset="-128"/>
            </a:endParaRPr>
          </a:p>
          <a:p>
            <a:r>
              <a:rPr lang="en-GB" smtClean="0">
                <a:ea typeface="ＭＳ Ｐゴシック" pitchFamily="34" charset="-128"/>
              </a:rPr>
              <a:t>Hands on process mapping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3800" y="404813"/>
            <a:ext cx="3959225" cy="777875"/>
          </a:xfrm>
        </p:spPr>
        <p:txBody>
          <a:bodyPr/>
          <a:lstStyle/>
          <a:p>
            <a:pPr eaLnBrk="1" hangingPunct="1"/>
            <a:r>
              <a:rPr lang="en-GB" smtClean="0">
                <a:solidFill>
                  <a:srgbClr val="3333FF"/>
                </a:solidFill>
                <a:ea typeface="ＭＳ Ｐゴシック" pitchFamily="34" charset="-128"/>
              </a:rPr>
              <a:t>What is process mapping 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ph idx="1"/>
          </p:nvPr>
        </p:nvGraphicFramePr>
        <p:xfrm>
          <a:off x="3557588" y="1295400"/>
          <a:ext cx="2025650" cy="4525963"/>
        </p:xfrm>
        <a:graphic>
          <a:graphicData uri="http://schemas.openxmlformats.org/presentationml/2006/ole">
            <p:oleObj spid="_x0000_s1026" name="Clip" r:id="rId3" imgW="1857600" imgH="3995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3175"/>
          <a:ext cx="9144000" cy="7026275"/>
        </p:xfrm>
        <a:graphic>
          <a:graphicData uri="http://schemas.openxmlformats.org/presentationml/2006/ole">
            <p:oleObj spid="_x0000_s2050" name="Slide" r:id="rId4" imgW="4571976" imgH="3429060" progId="PowerPoint.Slid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323850" y="1700213"/>
            <a:ext cx="1368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Step 1</a:t>
            </a:r>
          </a:p>
        </p:txBody>
      </p:sp>
      <p:sp>
        <p:nvSpPr>
          <p:cNvPr id="39939" name="TextBox 6"/>
          <p:cNvSpPr txBox="1">
            <a:spLocks noChangeArrowheads="1"/>
          </p:cNvSpPr>
          <p:nvPr/>
        </p:nvSpPr>
        <p:spPr bwMode="auto">
          <a:xfrm>
            <a:off x="323850" y="3141663"/>
            <a:ext cx="13684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Step 2</a:t>
            </a:r>
          </a:p>
        </p:txBody>
      </p:sp>
      <p:sp>
        <p:nvSpPr>
          <p:cNvPr id="39940" name="TextBox 7"/>
          <p:cNvSpPr txBox="1">
            <a:spLocks noChangeArrowheads="1"/>
          </p:cNvSpPr>
          <p:nvPr/>
        </p:nvSpPr>
        <p:spPr bwMode="auto">
          <a:xfrm>
            <a:off x="323850" y="4149725"/>
            <a:ext cx="14398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Step 3</a:t>
            </a:r>
          </a:p>
        </p:txBody>
      </p:sp>
      <p:sp>
        <p:nvSpPr>
          <p:cNvPr id="39941" name="TextBox 8"/>
          <p:cNvSpPr txBox="1">
            <a:spLocks noChangeArrowheads="1"/>
          </p:cNvSpPr>
          <p:nvPr/>
        </p:nvSpPr>
        <p:spPr bwMode="auto">
          <a:xfrm>
            <a:off x="323850" y="5589588"/>
            <a:ext cx="12239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Step 4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79613" y="1700213"/>
            <a:ext cx="6624637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Define what process is to be mapped, be clear on this and mindful of any interdependencies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79613" y="3141663"/>
            <a:ext cx="61214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Create a Current state process map using “Post It’s”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979613" y="4149725"/>
            <a:ext cx="64801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Review process map and identify waste and opportunities so you can create an Ideal State and Future State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79613" y="5589588"/>
            <a:ext cx="64801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/>
              <a:t>Create an Action Plan to achieve ideal and Future State</a:t>
            </a:r>
          </a:p>
        </p:txBody>
      </p:sp>
      <p:sp>
        <p:nvSpPr>
          <p:cNvPr id="39946" name="Title 13"/>
          <p:cNvSpPr>
            <a:spLocks noGrp="1"/>
          </p:cNvSpPr>
          <p:nvPr>
            <p:ph type="title"/>
          </p:nvPr>
        </p:nvSpPr>
        <p:spPr>
          <a:xfrm>
            <a:off x="3779838" y="333375"/>
            <a:ext cx="5040312" cy="777875"/>
          </a:xfrm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Process Mapping – 4 key steps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9552" y="2132856"/>
          <a:ext cx="8208912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3851275" y="549275"/>
            <a:ext cx="51133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dirty="0"/>
              <a:t>Community Physiotherapy Scenario  </a:t>
            </a:r>
          </a:p>
          <a:p>
            <a:pPr algn="ctr"/>
            <a:r>
              <a:rPr lang="en-GB" dirty="0"/>
              <a:t>High level process map  </a:t>
            </a:r>
          </a:p>
        </p:txBody>
      </p:sp>
      <p:sp>
        <p:nvSpPr>
          <p:cNvPr id="8" name="Rounded Rectangle 4"/>
          <p:cNvSpPr/>
          <p:nvPr/>
        </p:nvSpPr>
        <p:spPr>
          <a:xfrm>
            <a:off x="179388" y="5589588"/>
            <a:ext cx="2447925" cy="107950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0960" tIns="60960" rIns="60960" bIns="60960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2000" baseline="30000" dirty="0">
                <a:solidFill>
                  <a:schemeClr val="tx1"/>
                </a:solidFill>
              </a:rPr>
              <a:t>Jim attends GP on May 2nd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2000" baseline="30000" dirty="0">
                <a:solidFill>
                  <a:schemeClr val="tx1"/>
                </a:solidFill>
              </a:rPr>
              <a:t> Jim attends physio on July 22 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2000" baseline="30000" dirty="0">
                <a:solidFill>
                  <a:schemeClr val="tx1"/>
                </a:solidFill>
              </a:rPr>
              <a:t>12 weeks for the whole process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7744" y="4725144"/>
            <a:ext cx="3240360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400" dirty="0"/>
              <a:t>Keys to Map: </a:t>
            </a:r>
          </a:p>
          <a:p>
            <a:pPr algn="ctr">
              <a:defRPr/>
            </a:pPr>
            <a:r>
              <a:rPr lang="en-GB" sz="1400" dirty="0">
                <a:solidFill>
                  <a:srgbClr val="FF0000"/>
                </a:solidFill>
              </a:rPr>
              <a:t>Orange= High level steps </a:t>
            </a:r>
          </a:p>
          <a:p>
            <a:pPr algn="ctr">
              <a:defRPr/>
            </a:pPr>
            <a:r>
              <a:rPr lang="en-GB" sz="1400" dirty="0">
                <a:ln w="3175">
                  <a:solidFill>
                    <a:schemeClr val="tx2"/>
                  </a:solidFill>
                </a:ln>
                <a:solidFill>
                  <a:srgbClr val="FFFF00"/>
                </a:solidFill>
              </a:rPr>
              <a:t>Yellow =Added value steps for patient </a:t>
            </a:r>
            <a:endParaRPr lang="en-GB" sz="1400" baseline="30000" dirty="0">
              <a:ln w="3175">
                <a:solidFill>
                  <a:schemeClr val="tx2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3" name="Rounded Rectangle 4"/>
          <p:cNvSpPr/>
          <p:nvPr/>
        </p:nvSpPr>
        <p:spPr>
          <a:xfrm>
            <a:off x="5003800" y="5445125"/>
            <a:ext cx="4032250" cy="1195388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Total process time: 83 days, 119520 mins 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Value added time for patient= 40 mins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Appt time with GP &amp; Physio  </a:t>
            </a:r>
          </a:p>
        </p:txBody>
      </p:sp>
      <p:sp>
        <p:nvSpPr>
          <p:cNvPr id="58375" name="TextBox 18"/>
          <p:cNvSpPr txBox="1">
            <a:spLocks noChangeArrowheads="1"/>
          </p:cNvSpPr>
          <p:nvPr/>
        </p:nvSpPr>
        <p:spPr bwMode="auto">
          <a:xfrm>
            <a:off x="684213" y="1700213"/>
            <a:ext cx="7991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   12 weeks___________________________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ea typeface="ＭＳ Ｐゴシック" pitchFamily="34" charset="-128"/>
              </a:rPr>
              <a:t/>
            </a:r>
            <a:br>
              <a:rPr lang="en-GB" smtClean="0">
                <a:ea typeface="ＭＳ Ｐゴシック" pitchFamily="34" charset="-128"/>
              </a:rPr>
            </a:br>
            <a:r>
              <a:rPr lang="en-GB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en-GB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en-GB" smtClean="0">
                <a:ea typeface="ＭＳ Ｐゴシック" pitchFamily="34" charset="-128"/>
              </a:rPr>
              <a:t/>
            </a:r>
            <a:br>
              <a:rPr lang="en-GB" smtClean="0">
                <a:ea typeface="ＭＳ Ｐゴシック" pitchFamily="34" charset="-128"/>
              </a:rPr>
            </a:br>
            <a:r>
              <a:rPr lang="en-GB" smtClean="0">
                <a:ea typeface="ＭＳ Ｐゴシック" pitchFamily="34" charset="-128"/>
              </a:rPr>
              <a:t/>
            </a:r>
            <a:br>
              <a:rPr lang="en-GB" smtClean="0">
                <a:ea typeface="ＭＳ Ｐゴシック" pitchFamily="34" charset="-128"/>
              </a:rPr>
            </a:br>
            <a:endParaRPr lang="en-GB" smtClean="0">
              <a:ea typeface="ＭＳ Ｐゴシック" pitchFamily="34" charset="-128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67175" y="333375"/>
            <a:ext cx="3744913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accent2"/>
                </a:solidFill>
              </a:rPr>
              <a:t> </a:t>
            </a:r>
            <a:r>
              <a:rPr lang="en-GB" sz="2800" b="1">
                <a:solidFill>
                  <a:srgbClr val="3333FF"/>
                </a:solidFill>
              </a:rPr>
              <a:t>Key elements to </a:t>
            </a:r>
          </a:p>
          <a:p>
            <a:pPr algn="ctr">
              <a:spcBef>
                <a:spcPct val="50000"/>
              </a:spcBef>
            </a:pPr>
            <a:r>
              <a:rPr lang="en-GB" sz="2800" b="1">
                <a:solidFill>
                  <a:srgbClr val="3333FF"/>
                </a:solidFill>
              </a:rPr>
              <a:t>Process mapping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1889125"/>
            <a:ext cx="8229600" cy="4968875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Map what actually happens – most of time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Time Lines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Identify the types of waste?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What value/waste is in the process?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Include parallel processes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Display the maps so all can see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Allow comments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ea typeface="ＭＳ Ｐゴシック" pitchFamily="34" charset="-128"/>
              </a:rPr>
              <a:t>Don’t redesign for redesign sake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GB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GB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solidFill>
                <a:schemeClr val="accent2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</TotalTime>
  <Words>284</Words>
  <Application>Microsoft Office PowerPoint</Application>
  <PresentationFormat>On-screen Show (4:3)</PresentationFormat>
  <Paragraphs>59</Paragraphs>
  <Slides>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Default Design</vt:lpstr>
      <vt:lpstr>Clip</vt:lpstr>
      <vt:lpstr>Slide</vt:lpstr>
      <vt:lpstr>Slide 1</vt:lpstr>
      <vt:lpstr>Session Objectives</vt:lpstr>
      <vt:lpstr>What is process mapping </vt:lpstr>
      <vt:lpstr>Slide 4</vt:lpstr>
      <vt:lpstr>Process Mapping – 4 key steps</vt:lpstr>
      <vt:lpstr>Slide 6</vt:lpstr>
      <vt:lpstr>    </vt:lpstr>
    </vt:vector>
  </TitlesOfParts>
  <Company>NHS QIS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theresee</dc:creator>
  <cp:lastModifiedBy>USER</cp:lastModifiedBy>
  <cp:revision>83</cp:revision>
  <dcterms:created xsi:type="dcterms:W3CDTF">2009-02-11T17:24:07Z</dcterms:created>
  <dcterms:modified xsi:type="dcterms:W3CDTF">2021-09-08T07:10:28Z</dcterms:modified>
</cp:coreProperties>
</file>