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75" d="100"/>
          <a:sy n="75" d="100"/>
        </p:scale>
        <p:origin x="29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120682-B0C0-4714-8AB3-8247A94FE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7F1A6C-F884-4483-8027-8F23AA9F41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67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15A870-8CC3-47AC-BF01-5C1A486ADFD9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0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220845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11215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17963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347687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133216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409322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173392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372451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44891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341658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  <p:extLst>
      <p:ext uri="{BB962C8B-B14F-4D97-AF65-F5344CB8AC3E}">
        <p14:creationId xmlns:p14="http://schemas.microsoft.com/office/powerpoint/2010/main" val="528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COA: FIN 7.03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667000" y="16002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Senior Accounting Clerk</a:t>
            </a:r>
          </a:p>
          <a:p>
            <a:pPr eaLnBrk="1" hangingPunct="1"/>
            <a:r>
              <a:rPr lang="en-US" sz="1000"/>
              <a:t>Reviews &amp; Codes</a:t>
            </a: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2667000" y="22860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 dirty="0"/>
              <a:t>Accounting Clerk I</a:t>
            </a:r>
          </a:p>
          <a:p>
            <a:pPr eaLnBrk="1" hangingPunct="1"/>
            <a:r>
              <a:rPr lang="en-US" sz="1000" dirty="0"/>
              <a:t>Enters Payment</a:t>
            </a:r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2667000" y="838200"/>
            <a:ext cx="1295400" cy="5334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000"/>
              <a:t>Invoice &amp; </a:t>
            </a:r>
          </a:p>
          <a:p>
            <a:pPr eaLnBrk="1" hangingPunct="1"/>
            <a:r>
              <a:rPr lang="en-US" sz="1000"/>
              <a:t>Documentation</a:t>
            </a:r>
          </a:p>
          <a:p>
            <a:pPr eaLnBrk="1" hangingPunct="1"/>
            <a:endParaRPr lang="en-US" sz="1200"/>
          </a:p>
        </p:txBody>
      </p:sp>
      <p:sp>
        <p:nvSpPr>
          <p:cNvPr id="2053" name="Line 13"/>
          <p:cNvSpPr>
            <a:spLocks noChangeShapeType="1"/>
          </p:cNvSpPr>
          <p:nvPr/>
        </p:nvSpPr>
        <p:spPr bwMode="auto">
          <a:xfrm>
            <a:off x="1524000" y="1295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2667000" y="29718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Accountant III</a:t>
            </a:r>
          </a:p>
          <a:p>
            <a:pPr eaLnBrk="1" hangingPunct="1"/>
            <a:r>
              <a:rPr lang="en-US" sz="1000"/>
              <a:t>Reviews &amp; Approves Invoices</a:t>
            </a:r>
          </a:p>
          <a:p>
            <a:pPr eaLnBrk="1" hangingPunct="1"/>
            <a:r>
              <a:rPr lang="en-US" sz="1000"/>
              <a:t> &amp; A/P Edit Report</a:t>
            </a:r>
          </a:p>
        </p:txBody>
      </p:sp>
      <p:sp>
        <p:nvSpPr>
          <p:cNvPr id="2055" name="Text Box 20"/>
          <p:cNvSpPr txBox="1">
            <a:spLocks noChangeArrowheads="1"/>
          </p:cNvSpPr>
          <p:nvPr/>
        </p:nvSpPr>
        <p:spPr bwMode="auto">
          <a:xfrm>
            <a:off x="609600" y="533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6" name="Text Box 21"/>
          <p:cNvSpPr txBox="1">
            <a:spLocks noChangeArrowheads="1"/>
          </p:cNvSpPr>
          <p:nvPr/>
        </p:nvSpPr>
        <p:spPr bwMode="auto">
          <a:xfrm>
            <a:off x="457200" y="228600"/>
            <a:ext cx="205740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/>
              <a:t>Flow Chart #1</a:t>
            </a:r>
          </a:p>
          <a:p>
            <a:pPr eaLnBrk="1" hangingPunct="1"/>
            <a:r>
              <a:rPr lang="en-US" sz="1400" b="1"/>
              <a:t>Invoice Payment</a:t>
            </a:r>
          </a:p>
          <a:p>
            <a:pPr eaLnBrk="1" hangingPunct="1"/>
            <a:r>
              <a:rPr lang="en-US" sz="1400" b="1"/>
              <a:t>Process</a:t>
            </a:r>
          </a:p>
          <a:p>
            <a:pPr eaLnBrk="1" hangingPunct="1"/>
            <a:r>
              <a:rPr lang="en-US" sz="1400" b="1"/>
              <a:t> </a:t>
            </a:r>
          </a:p>
          <a:p>
            <a:pPr algn="l" eaLnBrk="1" hangingPunct="1"/>
            <a:r>
              <a:rPr lang="en-US" sz="1200" b="1"/>
              <a:t>Adoption Date: 10-01-04</a:t>
            </a:r>
          </a:p>
          <a:p>
            <a:pPr algn="l" eaLnBrk="1" hangingPunct="1"/>
            <a:r>
              <a:rPr lang="en-US" sz="1200" b="1"/>
              <a:t>Revision Date:  01-28-09</a:t>
            </a:r>
          </a:p>
          <a:p>
            <a:pPr algn="l" eaLnBrk="1" hangingPunct="1"/>
            <a:r>
              <a:rPr lang="en-US" sz="1200" b="1"/>
              <a:t>Revision #4</a:t>
            </a:r>
          </a:p>
          <a:p>
            <a:pPr algn="l" eaLnBrk="1" hangingPunct="1"/>
            <a:r>
              <a:rPr lang="en-US" sz="1200" b="1"/>
              <a:t>Reviewed 2/25/13</a:t>
            </a:r>
          </a:p>
          <a:p>
            <a:pPr algn="l" eaLnBrk="1" hangingPunct="1"/>
            <a:r>
              <a:rPr lang="en-US" sz="1200" b="1"/>
              <a:t>Approved: ___________</a:t>
            </a:r>
          </a:p>
        </p:txBody>
      </p:sp>
      <p:sp>
        <p:nvSpPr>
          <p:cNvPr id="2057" name="Oval 26"/>
          <p:cNvSpPr>
            <a:spLocks noChangeArrowheads="1"/>
          </p:cNvSpPr>
          <p:nvPr/>
        </p:nvSpPr>
        <p:spPr bwMode="auto">
          <a:xfrm>
            <a:off x="5638800" y="1371600"/>
            <a:ext cx="1828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Both Natural &amp; Sub Accounts</a:t>
            </a:r>
          </a:p>
        </p:txBody>
      </p:sp>
      <p:sp>
        <p:nvSpPr>
          <p:cNvPr id="2058" name="Line 27"/>
          <p:cNvSpPr>
            <a:spLocks noChangeShapeType="1"/>
          </p:cNvSpPr>
          <p:nvPr/>
        </p:nvSpPr>
        <p:spPr bwMode="auto">
          <a:xfrm flipV="1">
            <a:off x="43434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AutoShape 28"/>
          <p:cNvSpPr>
            <a:spLocks noChangeArrowheads="1"/>
          </p:cNvSpPr>
          <p:nvPr/>
        </p:nvSpPr>
        <p:spPr bwMode="auto">
          <a:xfrm>
            <a:off x="5715000" y="2133600"/>
            <a:ext cx="1524000" cy="685800"/>
          </a:xfrm>
          <a:prstGeom prst="flowChartManualIn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Accounting</a:t>
            </a:r>
          </a:p>
          <a:p>
            <a:pPr eaLnBrk="1" hangingPunct="1"/>
            <a:r>
              <a:rPr lang="en-US" sz="1000"/>
              <a:t> System</a:t>
            </a:r>
          </a:p>
        </p:txBody>
      </p:sp>
      <p:sp>
        <p:nvSpPr>
          <p:cNvPr id="2060" name="Line 29"/>
          <p:cNvSpPr>
            <a:spLocks noChangeShapeType="1"/>
          </p:cNvSpPr>
          <p:nvPr/>
        </p:nvSpPr>
        <p:spPr bwMode="auto">
          <a:xfrm>
            <a:off x="43434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2667000" y="42672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Accounting Clerk I</a:t>
            </a:r>
          </a:p>
          <a:p>
            <a:pPr eaLnBrk="1" hangingPunct="1"/>
            <a:r>
              <a:rPr lang="en-US" sz="1000"/>
              <a:t>Issues Payment </a:t>
            </a:r>
          </a:p>
        </p:txBody>
      </p:sp>
      <p:sp>
        <p:nvSpPr>
          <p:cNvPr id="2062" name="AutoShape 33"/>
          <p:cNvSpPr>
            <a:spLocks noChangeArrowheads="1"/>
          </p:cNvSpPr>
          <p:nvPr/>
        </p:nvSpPr>
        <p:spPr bwMode="auto">
          <a:xfrm>
            <a:off x="4572000" y="4343400"/>
            <a:ext cx="9144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000"/>
              <a:t>Payment</a:t>
            </a:r>
          </a:p>
          <a:p>
            <a:pPr eaLnBrk="1" hangingPunct="1"/>
            <a:r>
              <a:rPr lang="en-US" sz="1000"/>
              <a:t>Documentation</a:t>
            </a:r>
          </a:p>
          <a:p>
            <a:pPr eaLnBrk="1" hangingPunct="1"/>
            <a:endParaRPr lang="en-US" sz="1000"/>
          </a:p>
        </p:txBody>
      </p:sp>
      <p:sp>
        <p:nvSpPr>
          <p:cNvPr id="2063" name="AutoShape 37"/>
          <p:cNvSpPr>
            <a:spLocks noChangeArrowheads="1"/>
          </p:cNvSpPr>
          <p:nvPr/>
        </p:nvSpPr>
        <p:spPr bwMode="auto">
          <a:xfrm>
            <a:off x="4114800" y="6096000"/>
            <a:ext cx="9144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Finish</a:t>
            </a:r>
          </a:p>
        </p:txBody>
      </p:sp>
      <p:sp>
        <p:nvSpPr>
          <p:cNvPr id="2064" name="Line 42"/>
          <p:cNvSpPr>
            <a:spLocks noChangeShapeType="1"/>
          </p:cNvSpPr>
          <p:nvPr/>
        </p:nvSpPr>
        <p:spPr bwMode="auto">
          <a:xfrm flipV="1">
            <a:off x="7010400" y="2819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AutoShape 46"/>
          <p:cNvSpPr>
            <a:spLocks noChangeArrowheads="1"/>
          </p:cNvSpPr>
          <p:nvPr/>
        </p:nvSpPr>
        <p:spPr bwMode="auto">
          <a:xfrm>
            <a:off x="2667000" y="228600"/>
            <a:ext cx="8382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Start A</a:t>
            </a:r>
          </a:p>
        </p:txBody>
      </p:sp>
      <p:sp>
        <p:nvSpPr>
          <p:cNvPr id="2066" name="AutoShape 51"/>
          <p:cNvSpPr>
            <a:spLocks noChangeArrowheads="1"/>
          </p:cNvSpPr>
          <p:nvPr/>
        </p:nvSpPr>
        <p:spPr bwMode="auto">
          <a:xfrm>
            <a:off x="5715000" y="3124200"/>
            <a:ext cx="11430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A/P </a:t>
            </a:r>
          </a:p>
          <a:p>
            <a:pPr eaLnBrk="1" hangingPunct="1"/>
            <a:r>
              <a:rPr lang="en-US" sz="1000"/>
              <a:t>Edit Report</a:t>
            </a:r>
          </a:p>
        </p:txBody>
      </p:sp>
      <p:sp>
        <p:nvSpPr>
          <p:cNvPr id="2067" name="Line 55"/>
          <p:cNvSpPr>
            <a:spLocks noChangeShapeType="1"/>
          </p:cNvSpPr>
          <p:nvPr/>
        </p:nvSpPr>
        <p:spPr bwMode="auto">
          <a:xfrm>
            <a:off x="20574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57"/>
          <p:cNvSpPr>
            <a:spLocks noChangeShapeType="1"/>
          </p:cNvSpPr>
          <p:nvPr/>
        </p:nvSpPr>
        <p:spPr bwMode="auto">
          <a:xfrm>
            <a:off x="3962400" y="541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59"/>
          <p:cNvSpPr>
            <a:spLocks noChangeShapeType="1"/>
          </p:cNvSpPr>
          <p:nvPr/>
        </p:nvSpPr>
        <p:spPr bwMode="auto">
          <a:xfrm flipH="1">
            <a:off x="4419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AutoShape 64"/>
          <p:cNvSpPr>
            <a:spLocks noChangeArrowheads="1"/>
          </p:cNvSpPr>
          <p:nvPr/>
        </p:nvSpPr>
        <p:spPr bwMode="auto">
          <a:xfrm>
            <a:off x="7162800" y="5181600"/>
            <a:ext cx="13716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A/P Edit Report</a:t>
            </a:r>
          </a:p>
          <a:p>
            <a:pPr eaLnBrk="1" hangingPunct="1"/>
            <a:r>
              <a:rPr lang="en-US" sz="1000"/>
              <a:t> File</a:t>
            </a:r>
          </a:p>
          <a:p>
            <a:pPr eaLnBrk="1" hangingPunct="1"/>
            <a:r>
              <a:rPr lang="en-US" sz="1000"/>
              <a:t>(Date)</a:t>
            </a:r>
          </a:p>
        </p:txBody>
      </p:sp>
      <p:sp>
        <p:nvSpPr>
          <p:cNvPr id="2071" name="Line 66"/>
          <p:cNvSpPr>
            <a:spLocks noChangeShapeType="1"/>
          </p:cNvSpPr>
          <p:nvPr/>
        </p:nvSpPr>
        <p:spPr bwMode="auto">
          <a:xfrm>
            <a:off x="54864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69"/>
          <p:cNvSpPr>
            <a:spLocks noChangeShapeType="1"/>
          </p:cNvSpPr>
          <p:nvPr/>
        </p:nvSpPr>
        <p:spPr bwMode="auto">
          <a:xfrm>
            <a:off x="11430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70"/>
          <p:cNvSpPr>
            <a:spLocks noChangeShapeType="1"/>
          </p:cNvSpPr>
          <p:nvPr/>
        </p:nvSpPr>
        <p:spPr bwMode="auto">
          <a:xfrm>
            <a:off x="3048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Line 71"/>
          <p:cNvSpPr>
            <a:spLocks noChangeShapeType="1"/>
          </p:cNvSpPr>
          <p:nvPr/>
        </p:nvSpPr>
        <p:spPr bwMode="auto">
          <a:xfrm>
            <a:off x="3124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72"/>
          <p:cNvSpPr>
            <a:spLocks noChangeShapeType="1"/>
          </p:cNvSpPr>
          <p:nvPr/>
        </p:nvSpPr>
        <p:spPr bwMode="auto">
          <a:xfrm>
            <a:off x="31242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73"/>
          <p:cNvSpPr>
            <a:spLocks noChangeShapeType="1"/>
          </p:cNvSpPr>
          <p:nvPr/>
        </p:nvSpPr>
        <p:spPr bwMode="auto">
          <a:xfrm>
            <a:off x="3048000" y="53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AutoShape 74"/>
          <p:cNvSpPr>
            <a:spLocks noChangeArrowheads="1"/>
          </p:cNvSpPr>
          <p:nvPr/>
        </p:nvSpPr>
        <p:spPr bwMode="auto">
          <a:xfrm>
            <a:off x="5715000" y="228600"/>
            <a:ext cx="1752600" cy="9906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Authorized By:</a:t>
            </a:r>
          </a:p>
          <a:p>
            <a:pPr eaLnBrk="1" hangingPunct="1"/>
            <a:r>
              <a:rPr lang="en-US" sz="1200"/>
              <a:t>Authorization List Procedure      AP-432</a:t>
            </a:r>
          </a:p>
          <a:p>
            <a:pPr eaLnBrk="1" hangingPunct="1"/>
            <a:r>
              <a:rPr lang="en-US" sz="1200"/>
              <a:t>or Contract</a:t>
            </a:r>
          </a:p>
        </p:txBody>
      </p:sp>
      <p:sp>
        <p:nvSpPr>
          <p:cNvPr id="2078" name="Line 75"/>
          <p:cNvSpPr>
            <a:spLocks noChangeShapeType="1"/>
          </p:cNvSpPr>
          <p:nvPr/>
        </p:nvSpPr>
        <p:spPr bwMode="auto">
          <a:xfrm flipV="1">
            <a:off x="3962400" y="99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77"/>
          <p:cNvSpPr>
            <a:spLocks noChangeShapeType="1"/>
          </p:cNvSpPr>
          <p:nvPr/>
        </p:nvSpPr>
        <p:spPr bwMode="auto">
          <a:xfrm>
            <a:off x="64770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Rectangle 80"/>
          <p:cNvSpPr>
            <a:spLocks noChangeArrowheads="1"/>
          </p:cNvSpPr>
          <p:nvPr/>
        </p:nvSpPr>
        <p:spPr bwMode="auto">
          <a:xfrm>
            <a:off x="533400" y="28956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900"/>
              <a:t>Accounting Manager</a:t>
            </a:r>
          </a:p>
          <a:p>
            <a:pPr eaLnBrk="1" hangingPunct="1"/>
            <a:r>
              <a:rPr lang="en-US" sz="900"/>
              <a:t>Releases A/P Batch</a:t>
            </a:r>
          </a:p>
          <a:p>
            <a:pPr eaLnBrk="1" hangingPunct="1"/>
            <a:r>
              <a:rPr lang="en-US" sz="900"/>
              <a:t>With Final Approved </a:t>
            </a:r>
          </a:p>
          <a:p>
            <a:pPr eaLnBrk="1" hangingPunct="1"/>
            <a:r>
              <a:rPr lang="en-US" sz="900"/>
              <a:t>A/P Edit Report</a:t>
            </a:r>
          </a:p>
          <a:p>
            <a:pPr eaLnBrk="1" hangingPunct="1"/>
            <a:endParaRPr lang="en-US" sz="1000"/>
          </a:p>
        </p:txBody>
      </p:sp>
      <p:sp>
        <p:nvSpPr>
          <p:cNvPr id="2081" name="Line 81"/>
          <p:cNvSpPr>
            <a:spLocks noChangeShapeType="1"/>
          </p:cNvSpPr>
          <p:nvPr/>
        </p:nvSpPr>
        <p:spPr bwMode="auto">
          <a:xfrm flipH="1">
            <a:off x="20574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AutoShape 83"/>
          <p:cNvSpPr>
            <a:spLocks noChangeArrowheads="1"/>
          </p:cNvSpPr>
          <p:nvPr/>
        </p:nvSpPr>
        <p:spPr bwMode="auto">
          <a:xfrm>
            <a:off x="533400" y="3657600"/>
            <a:ext cx="1524000" cy="685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Documents &amp;</a:t>
            </a:r>
          </a:p>
          <a:p>
            <a:pPr eaLnBrk="1" hangingPunct="1"/>
            <a:r>
              <a:rPr lang="en-US" sz="1000"/>
              <a:t> Aging Report</a:t>
            </a:r>
          </a:p>
          <a:p>
            <a:pPr eaLnBrk="1" hangingPunct="1"/>
            <a:r>
              <a:rPr lang="en-US" sz="1000"/>
              <a:t> </a:t>
            </a:r>
          </a:p>
        </p:txBody>
      </p:sp>
      <p:sp>
        <p:nvSpPr>
          <p:cNvPr id="2083" name="AutoShape 84"/>
          <p:cNvSpPr>
            <a:spLocks noChangeArrowheads="1"/>
          </p:cNvSpPr>
          <p:nvPr/>
        </p:nvSpPr>
        <p:spPr bwMode="auto">
          <a:xfrm>
            <a:off x="5562600" y="5181600"/>
            <a:ext cx="11430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Solomon A/P </a:t>
            </a:r>
          </a:p>
          <a:p>
            <a:pPr eaLnBrk="1" hangingPunct="1"/>
            <a:r>
              <a:rPr lang="en-US" sz="1000"/>
              <a:t>Edit Report</a:t>
            </a:r>
          </a:p>
        </p:txBody>
      </p:sp>
      <p:sp>
        <p:nvSpPr>
          <p:cNvPr id="2084" name="Line 85"/>
          <p:cNvSpPr>
            <a:spLocks noChangeShapeType="1"/>
          </p:cNvSpPr>
          <p:nvPr/>
        </p:nvSpPr>
        <p:spPr bwMode="auto">
          <a:xfrm>
            <a:off x="67056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AutoShape 86"/>
          <p:cNvSpPr>
            <a:spLocks noChangeArrowheads="1"/>
          </p:cNvSpPr>
          <p:nvPr/>
        </p:nvSpPr>
        <p:spPr bwMode="auto">
          <a:xfrm>
            <a:off x="685800" y="2362200"/>
            <a:ext cx="838200" cy="4572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1000"/>
          </a:p>
          <a:p>
            <a:pPr eaLnBrk="1" hangingPunct="1"/>
            <a:r>
              <a:rPr lang="en-US" sz="1200"/>
              <a:t>Start B</a:t>
            </a:r>
          </a:p>
          <a:p>
            <a:pPr eaLnBrk="1" hangingPunct="1"/>
            <a:endParaRPr lang="en-US" sz="1200"/>
          </a:p>
        </p:txBody>
      </p:sp>
      <p:sp>
        <p:nvSpPr>
          <p:cNvPr id="2086" name="Line 88"/>
          <p:cNvSpPr>
            <a:spLocks noChangeShapeType="1"/>
          </p:cNvSpPr>
          <p:nvPr/>
        </p:nvSpPr>
        <p:spPr bwMode="auto">
          <a:xfrm>
            <a:off x="1524000" y="266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Rectangle 89"/>
          <p:cNvSpPr>
            <a:spLocks noChangeArrowheads="1"/>
          </p:cNvSpPr>
          <p:nvPr/>
        </p:nvSpPr>
        <p:spPr bwMode="auto">
          <a:xfrm>
            <a:off x="2667000" y="35814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Senior Accounting Clerk</a:t>
            </a:r>
          </a:p>
          <a:p>
            <a:pPr eaLnBrk="1" hangingPunct="1"/>
            <a:r>
              <a:rPr lang="en-US" sz="1000"/>
              <a:t>Payment Selection</a:t>
            </a:r>
          </a:p>
        </p:txBody>
      </p:sp>
      <p:sp>
        <p:nvSpPr>
          <p:cNvPr id="2088" name="Line 90"/>
          <p:cNvSpPr>
            <a:spLocks noChangeShapeType="1"/>
          </p:cNvSpPr>
          <p:nvPr/>
        </p:nvSpPr>
        <p:spPr bwMode="auto">
          <a:xfrm flipV="1">
            <a:off x="4114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AutoShape 91"/>
          <p:cNvSpPr>
            <a:spLocks noChangeArrowheads="1"/>
          </p:cNvSpPr>
          <p:nvPr/>
        </p:nvSpPr>
        <p:spPr bwMode="auto">
          <a:xfrm>
            <a:off x="304800" y="4572000"/>
            <a:ext cx="1828800" cy="6858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Checks signed out by </a:t>
            </a:r>
          </a:p>
          <a:p>
            <a:pPr eaLnBrk="1" hangingPunct="1"/>
            <a:r>
              <a:rPr lang="en-US" sz="1000"/>
              <a:t>the Accounting Manager</a:t>
            </a:r>
          </a:p>
        </p:txBody>
      </p:sp>
      <p:sp>
        <p:nvSpPr>
          <p:cNvPr id="2090" name="Line 92"/>
          <p:cNvSpPr>
            <a:spLocks noChangeShapeType="1"/>
          </p:cNvSpPr>
          <p:nvPr/>
        </p:nvSpPr>
        <p:spPr bwMode="auto">
          <a:xfrm flipV="1">
            <a:off x="2133600" y="3962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93"/>
          <p:cNvSpPr>
            <a:spLocks noChangeShapeType="1"/>
          </p:cNvSpPr>
          <p:nvPr/>
        </p:nvSpPr>
        <p:spPr bwMode="auto">
          <a:xfrm>
            <a:off x="3352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94"/>
          <p:cNvSpPr>
            <a:spLocks noChangeShapeType="1"/>
          </p:cNvSpPr>
          <p:nvPr/>
        </p:nvSpPr>
        <p:spPr bwMode="auto">
          <a:xfrm>
            <a:off x="41910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AutoShape 97"/>
          <p:cNvSpPr>
            <a:spLocks noChangeArrowheads="1"/>
          </p:cNvSpPr>
          <p:nvPr/>
        </p:nvSpPr>
        <p:spPr bwMode="auto">
          <a:xfrm>
            <a:off x="2667000" y="5981700"/>
            <a:ext cx="1219200" cy="739775"/>
          </a:xfrm>
          <a:prstGeom prst="flowChartManualOpe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EFT By</a:t>
            </a:r>
          </a:p>
          <a:p>
            <a:pPr eaLnBrk="1" hangingPunct="1"/>
            <a:r>
              <a:rPr lang="en-US" sz="1000"/>
              <a:t>Finance</a:t>
            </a:r>
          </a:p>
          <a:p>
            <a:pPr eaLnBrk="1" hangingPunct="1"/>
            <a:r>
              <a:rPr lang="en-US" sz="1000"/>
              <a:t>Director or</a:t>
            </a:r>
          </a:p>
          <a:p>
            <a:pPr eaLnBrk="1" hangingPunct="1"/>
            <a:r>
              <a:rPr lang="en-US" sz="1000"/>
              <a:t>Designee</a:t>
            </a:r>
          </a:p>
        </p:txBody>
      </p:sp>
      <p:sp>
        <p:nvSpPr>
          <p:cNvPr id="2094" name="Text Box 107"/>
          <p:cNvSpPr txBox="1">
            <a:spLocks noChangeArrowheads="1"/>
          </p:cNvSpPr>
          <p:nvPr/>
        </p:nvSpPr>
        <p:spPr bwMode="auto">
          <a:xfrm>
            <a:off x="7620000" y="6477000"/>
            <a:ext cx="114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000"/>
              <a:t>COA: FIN 7.03</a:t>
            </a:r>
          </a:p>
        </p:txBody>
      </p:sp>
      <p:sp>
        <p:nvSpPr>
          <p:cNvPr id="2095" name="Rectangle 108"/>
          <p:cNvSpPr>
            <a:spLocks noChangeArrowheads="1"/>
          </p:cNvSpPr>
          <p:nvPr/>
        </p:nvSpPr>
        <p:spPr bwMode="auto">
          <a:xfrm>
            <a:off x="5943600" y="4343400"/>
            <a:ext cx="1524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Accounting Clerk I</a:t>
            </a:r>
          </a:p>
          <a:p>
            <a:pPr eaLnBrk="1" hangingPunct="1"/>
            <a:r>
              <a:rPr lang="en-US" sz="1000"/>
              <a:t>Files </a:t>
            </a:r>
          </a:p>
          <a:p>
            <a:pPr eaLnBrk="1" hangingPunct="1"/>
            <a:r>
              <a:rPr lang="en-US" sz="1000"/>
              <a:t>Invoice/Documentation</a:t>
            </a:r>
          </a:p>
        </p:txBody>
      </p:sp>
      <p:sp>
        <p:nvSpPr>
          <p:cNvPr id="2096" name="AutoShape 110"/>
          <p:cNvSpPr>
            <a:spLocks noChangeArrowheads="1"/>
          </p:cNvSpPr>
          <p:nvPr/>
        </p:nvSpPr>
        <p:spPr bwMode="auto">
          <a:xfrm>
            <a:off x="4343400" y="5181600"/>
            <a:ext cx="10668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File</a:t>
            </a:r>
          </a:p>
          <a:p>
            <a:pPr eaLnBrk="1" hangingPunct="1"/>
            <a:r>
              <a:rPr lang="en-US" sz="1000"/>
              <a:t>(A – Z)</a:t>
            </a:r>
          </a:p>
        </p:txBody>
      </p:sp>
      <p:sp>
        <p:nvSpPr>
          <p:cNvPr id="2097" name="AutoShape 111"/>
          <p:cNvSpPr>
            <a:spLocks noChangeArrowheads="1"/>
          </p:cNvSpPr>
          <p:nvPr/>
        </p:nvSpPr>
        <p:spPr bwMode="auto">
          <a:xfrm>
            <a:off x="3048000" y="5181600"/>
            <a:ext cx="1066800" cy="609600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Invoice &amp; </a:t>
            </a:r>
          </a:p>
          <a:p>
            <a:pPr eaLnBrk="1" hangingPunct="1"/>
            <a:r>
              <a:rPr lang="en-US" sz="1000"/>
              <a:t>Documentation</a:t>
            </a:r>
          </a:p>
        </p:txBody>
      </p:sp>
      <p:sp>
        <p:nvSpPr>
          <p:cNvPr id="2098" name="Line 112"/>
          <p:cNvSpPr>
            <a:spLocks noChangeShapeType="1"/>
          </p:cNvSpPr>
          <p:nvPr/>
        </p:nvSpPr>
        <p:spPr bwMode="auto">
          <a:xfrm>
            <a:off x="4114800" y="548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Line 114"/>
          <p:cNvSpPr>
            <a:spLocks noChangeShapeType="1"/>
          </p:cNvSpPr>
          <p:nvPr/>
        </p:nvSpPr>
        <p:spPr bwMode="auto">
          <a:xfrm flipH="1">
            <a:off x="44196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116"/>
          <p:cNvSpPr>
            <a:spLocks noChangeShapeType="1"/>
          </p:cNvSpPr>
          <p:nvPr/>
        </p:nvSpPr>
        <p:spPr bwMode="auto">
          <a:xfrm>
            <a:off x="4419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Line 117"/>
          <p:cNvSpPr>
            <a:spLocks noChangeShapeType="1"/>
          </p:cNvSpPr>
          <p:nvPr/>
        </p:nvSpPr>
        <p:spPr bwMode="auto">
          <a:xfrm flipH="1">
            <a:off x="4191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AutoShape 118"/>
          <p:cNvSpPr>
            <a:spLocks noChangeArrowheads="1"/>
          </p:cNvSpPr>
          <p:nvPr/>
        </p:nvSpPr>
        <p:spPr bwMode="auto">
          <a:xfrm>
            <a:off x="1981200" y="5257800"/>
            <a:ext cx="914400" cy="609600"/>
          </a:xfrm>
          <a:prstGeom prst="flowChartManualOperat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000"/>
              <a:t>Mail</a:t>
            </a:r>
          </a:p>
          <a:p>
            <a:pPr eaLnBrk="1" hangingPunct="1"/>
            <a:r>
              <a:rPr lang="en-US" sz="1000"/>
              <a:t>Manual </a:t>
            </a:r>
          </a:p>
          <a:p>
            <a:pPr eaLnBrk="1" hangingPunct="1"/>
            <a:r>
              <a:rPr lang="en-US" sz="1000"/>
              <a:t>Check</a:t>
            </a:r>
          </a:p>
        </p:txBody>
      </p:sp>
      <p:sp>
        <p:nvSpPr>
          <p:cNvPr id="2103" name="Line 122"/>
          <p:cNvSpPr>
            <a:spLocks noChangeShapeType="1"/>
          </p:cNvSpPr>
          <p:nvPr/>
        </p:nvSpPr>
        <p:spPr bwMode="auto">
          <a:xfrm>
            <a:off x="4648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Line 131"/>
          <p:cNvSpPr>
            <a:spLocks noChangeShapeType="1"/>
          </p:cNvSpPr>
          <p:nvPr/>
        </p:nvSpPr>
        <p:spPr bwMode="auto">
          <a:xfrm flipH="1">
            <a:off x="5029200" y="617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132"/>
          <p:cNvSpPr>
            <a:spLocks noChangeShapeType="1"/>
          </p:cNvSpPr>
          <p:nvPr/>
        </p:nvSpPr>
        <p:spPr bwMode="auto">
          <a:xfrm>
            <a:off x="79248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Line 133"/>
          <p:cNvSpPr>
            <a:spLocks noChangeShapeType="1"/>
          </p:cNvSpPr>
          <p:nvPr/>
        </p:nvSpPr>
        <p:spPr bwMode="auto">
          <a:xfrm>
            <a:off x="38100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7" name="Line 134"/>
          <p:cNvSpPr>
            <a:spLocks noChangeShapeType="1"/>
          </p:cNvSpPr>
          <p:nvPr/>
        </p:nvSpPr>
        <p:spPr bwMode="auto">
          <a:xfrm flipH="1">
            <a:off x="2514600" y="5029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Line 135"/>
          <p:cNvSpPr>
            <a:spLocks noChangeShapeType="1"/>
          </p:cNvSpPr>
          <p:nvPr/>
        </p:nvSpPr>
        <p:spPr bwMode="auto">
          <a:xfrm>
            <a:off x="25146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9" name="Line 137"/>
          <p:cNvSpPr>
            <a:spLocks noChangeShapeType="1"/>
          </p:cNvSpPr>
          <p:nvPr/>
        </p:nvSpPr>
        <p:spPr bwMode="auto">
          <a:xfrm>
            <a:off x="2667000" y="5867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Line 138"/>
          <p:cNvSpPr>
            <a:spLocks noChangeShapeType="1"/>
          </p:cNvSpPr>
          <p:nvPr/>
        </p:nvSpPr>
        <p:spPr bwMode="auto">
          <a:xfrm>
            <a:off x="4419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139"/>
          <p:cNvSpPr>
            <a:spLocks noChangeShapeType="1"/>
          </p:cNvSpPr>
          <p:nvPr/>
        </p:nvSpPr>
        <p:spPr bwMode="auto">
          <a:xfrm>
            <a:off x="35052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Line 140"/>
          <p:cNvSpPr>
            <a:spLocks noChangeShapeType="1"/>
          </p:cNvSpPr>
          <p:nvPr/>
        </p:nvSpPr>
        <p:spPr bwMode="auto">
          <a:xfrm>
            <a:off x="5715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Line 141"/>
          <p:cNvSpPr>
            <a:spLocks noChangeShapeType="1"/>
          </p:cNvSpPr>
          <p:nvPr/>
        </p:nvSpPr>
        <p:spPr bwMode="auto">
          <a:xfrm flipH="1">
            <a:off x="57150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Line 142"/>
          <p:cNvSpPr>
            <a:spLocks noChangeShapeType="1"/>
          </p:cNvSpPr>
          <p:nvPr/>
        </p:nvSpPr>
        <p:spPr bwMode="auto">
          <a:xfrm flipH="1">
            <a:off x="609600" y="46482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Line 144"/>
          <p:cNvSpPr>
            <a:spLocks noChangeShapeType="1"/>
          </p:cNvSpPr>
          <p:nvPr/>
        </p:nvSpPr>
        <p:spPr bwMode="auto">
          <a:xfrm>
            <a:off x="609600" y="62484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Text Box 145"/>
          <p:cNvSpPr txBox="1">
            <a:spLocks noChangeArrowheads="1"/>
          </p:cNvSpPr>
          <p:nvPr/>
        </p:nvSpPr>
        <p:spPr bwMode="auto">
          <a:xfrm>
            <a:off x="7375525" y="33162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17" name="AutoShape 147"/>
          <p:cNvSpPr>
            <a:spLocks/>
          </p:cNvSpPr>
          <p:nvPr/>
        </p:nvSpPr>
        <p:spPr bwMode="auto">
          <a:xfrm>
            <a:off x="7772400" y="3276600"/>
            <a:ext cx="914400" cy="457200"/>
          </a:xfrm>
          <a:prstGeom prst="callout2">
            <a:avLst>
              <a:gd name="adj1" fmla="val 25000"/>
              <a:gd name="adj2" fmla="val -8333"/>
              <a:gd name="adj3" fmla="val 25000"/>
              <a:gd name="adj4" fmla="val -24306"/>
              <a:gd name="adj5" fmla="val 133333"/>
              <a:gd name="adj6" fmla="val -815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900"/>
              <a:t>Payments Entered</a:t>
            </a:r>
          </a:p>
        </p:txBody>
      </p:sp>
      <p:sp>
        <p:nvSpPr>
          <p:cNvPr id="2118" name="Line 148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A FIN 703">
  <a:themeElements>
    <a:clrScheme name="COA FIN 7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A FIN 7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A FIN 7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A FIN 7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A FIN 7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3697</TotalTime>
  <Words>156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COA FIN 703</vt:lpstr>
      <vt:lpstr>PowerPoint Presentation</vt:lpstr>
    </vt:vector>
  </TitlesOfParts>
  <Company>CBC Brevard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Carnell</dc:creator>
  <cp:lastModifiedBy>user</cp:lastModifiedBy>
  <cp:revision>80</cp:revision>
  <dcterms:created xsi:type="dcterms:W3CDTF">2004-08-24T22:04:32Z</dcterms:created>
  <dcterms:modified xsi:type="dcterms:W3CDTF">2016-08-17T06:14:17Z</dcterms:modified>
</cp:coreProperties>
</file>