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7E388-5C31-46C4-AB9B-ED165AA66614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FB880-4735-4362-8D6B-213E6DCC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84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13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  <a:latin typeface="Times New Roman" panose="02020603050405020304" pitchFamily="18" charset="0"/>
              </a:rPr>
              <a:t>Process strategies</a:t>
            </a:r>
          </a:p>
        </p:txBody>
      </p:sp>
      <p:sp>
        <p:nvSpPr>
          <p:cNvPr id="1013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  <a:latin typeface="Times New Roman" panose="02020603050405020304" pitchFamily="18" charset="0"/>
              </a:rPr>
              <a:t>MGT 301</a:t>
            </a:r>
          </a:p>
        </p:txBody>
      </p:sp>
      <p:sp>
        <p:nvSpPr>
          <p:cNvPr id="1013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  <a:latin typeface="Times New Roman" panose="02020603050405020304" pitchFamily="18" charset="0"/>
              </a:rPr>
              <a:t>Ch 7</a:t>
            </a:r>
          </a:p>
        </p:txBody>
      </p:sp>
      <p:sp>
        <p:nvSpPr>
          <p:cNvPr id="1013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6B9F43CB-AEDC-4522-A6AA-A402A055108D}" type="slidenum">
              <a:rPr 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</a:t>
            </a:fld>
            <a:endParaRPr 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502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hidden">
          <a:xfrm>
            <a:off x="-14817" y="1836738"/>
            <a:ext cx="3024717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hidden">
          <a:xfrm>
            <a:off x="143933" y="15875"/>
            <a:ext cx="11176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hidden">
          <a:xfrm>
            <a:off x="1589617" y="354014"/>
            <a:ext cx="302260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hidden">
          <a:xfrm>
            <a:off x="3376084" y="1270000"/>
            <a:ext cx="4893733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4233" y="4797425"/>
            <a:ext cx="4557184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hidden">
          <a:xfrm>
            <a:off x="5992285" y="4425951"/>
            <a:ext cx="3018367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hidden">
          <a:xfrm>
            <a:off x="7528985" y="487363"/>
            <a:ext cx="3905249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hidden">
          <a:xfrm>
            <a:off x="9529233" y="2555876"/>
            <a:ext cx="2677584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hidden">
          <a:xfrm rot="16200000">
            <a:off x="5590381" y="-1424781"/>
            <a:ext cx="1722438" cy="4572000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pic>
        <p:nvPicPr>
          <p:cNvPr id="13" name="Picture 11" descr="Facban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4234" y="-3175"/>
            <a:ext cx="107103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5240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844800" y="4114800"/>
            <a:ext cx="8534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5240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39A46D83-0A0C-4CE4-A153-ED8329A5BDFE}" type="slidenum">
              <a:rPr lang="en-US">
                <a:solidFill>
                  <a:srgbClr val="EBD189"/>
                </a:solidFill>
              </a:rPr>
              <a:pPr/>
              <a:t>‹#›</a:t>
            </a:fld>
            <a:endParaRPr lang="en-US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046881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F9A592-7344-4CDA-9C9A-94717856D23D}" type="slidenum">
              <a:rPr lang="en-US">
                <a:solidFill>
                  <a:srgbClr val="EBD189"/>
                </a:solidFill>
              </a:rPr>
              <a:pPr/>
              <a:t>‹#›</a:t>
            </a:fld>
            <a:endParaRPr lang="en-US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820366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94800" y="3048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2400" y="3048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B76F78-F89F-458D-A617-A46458A3F717}" type="slidenum">
              <a:rPr lang="en-US">
                <a:solidFill>
                  <a:srgbClr val="EBD189"/>
                </a:solidFill>
              </a:rPr>
              <a:pPr/>
              <a:t>‹#›</a:t>
            </a:fld>
            <a:endParaRPr lang="en-US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079531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3048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22400" y="16764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16764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705F17-F5CD-49C2-8957-A83346E7994E}" type="slidenum">
              <a:rPr lang="en-US">
                <a:solidFill>
                  <a:srgbClr val="EBD189"/>
                </a:solidFill>
              </a:rPr>
              <a:pPr/>
              <a:t>‹#›</a:t>
            </a:fld>
            <a:endParaRPr lang="en-US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609214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3048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2400" y="1676400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705600" y="1676400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1422400" y="3810000"/>
            <a:ext cx="10363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9B6F6-6866-4D8E-8DE9-09CBC2831CD1}" type="slidenum">
              <a:rPr lang="en-US">
                <a:solidFill>
                  <a:srgbClr val="EBD189"/>
                </a:solidFill>
              </a:rPr>
              <a:pPr/>
              <a:t>‹#›</a:t>
            </a:fld>
            <a:endParaRPr lang="en-US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672431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3048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422400" y="16764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B62E98-C115-4A21-A568-70461B232501}" type="slidenum">
              <a:rPr lang="en-US">
                <a:solidFill>
                  <a:srgbClr val="EBD189"/>
                </a:solidFill>
              </a:rPr>
              <a:pPr/>
              <a:t>‹#›</a:t>
            </a:fld>
            <a:endParaRPr lang="en-US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39899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C27FD9-639D-4D3C-8AC5-64DA914ADCB5}" type="slidenum">
              <a:rPr lang="en-US">
                <a:solidFill>
                  <a:srgbClr val="EBD189"/>
                </a:solidFill>
              </a:rPr>
              <a:pPr/>
              <a:t>‹#›</a:t>
            </a:fld>
            <a:endParaRPr lang="en-US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90933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24417-F499-43D1-86EC-701BEACD43FC}" type="slidenum">
              <a:rPr lang="en-US">
                <a:solidFill>
                  <a:srgbClr val="EBD189"/>
                </a:solidFill>
              </a:rPr>
              <a:pPr/>
              <a:t>‹#›</a:t>
            </a:fld>
            <a:endParaRPr lang="en-US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911512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400" y="16764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16764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174FE-F82F-4A0D-9E6C-0B3500A2A88C}" type="slidenum">
              <a:rPr lang="en-US">
                <a:solidFill>
                  <a:srgbClr val="EBD189"/>
                </a:solidFill>
              </a:rPr>
              <a:pPr/>
              <a:t>‹#›</a:t>
            </a:fld>
            <a:endParaRPr lang="en-US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922370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F01927-A634-4F04-AA1F-5EC23F741798}" type="slidenum">
              <a:rPr lang="en-US">
                <a:solidFill>
                  <a:srgbClr val="EBD189"/>
                </a:solidFill>
              </a:rPr>
              <a:pPr/>
              <a:t>‹#›</a:t>
            </a:fld>
            <a:endParaRPr lang="en-US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596423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B29971-A831-44BA-BB0C-B06287A2EE73}" type="slidenum">
              <a:rPr lang="en-US">
                <a:solidFill>
                  <a:srgbClr val="EBD189"/>
                </a:solidFill>
              </a:rPr>
              <a:pPr/>
              <a:t>‹#›</a:t>
            </a:fld>
            <a:endParaRPr lang="en-US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429157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BD5190-99D8-4C03-B87C-8A30CA0441D3}" type="slidenum">
              <a:rPr lang="en-US">
                <a:solidFill>
                  <a:srgbClr val="EBD189"/>
                </a:solidFill>
              </a:rPr>
              <a:pPr/>
              <a:t>‹#›</a:t>
            </a:fld>
            <a:endParaRPr lang="en-US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16263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19F20A-ADA5-4E08-8746-85CEA3C402D7}" type="slidenum">
              <a:rPr lang="en-US">
                <a:solidFill>
                  <a:srgbClr val="EBD189"/>
                </a:solidFill>
              </a:rPr>
              <a:pPr/>
              <a:t>‹#›</a:t>
            </a:fld>
            <a:endParaRPr lang="en-US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049308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CC8C5B-C336-4774-A7EF-7E9135BED458}" type="slidenum">
              <a:rPr lang="en-US">
                <a:solidFill>
                  <a:srgbClr val="EBD189"/>
                </a:solidFill>
              </a:rPr>
              <a:pPr/>
              <a:t>‹#›</a:t>
            </a:fld>
            <a:endParaRPr lang="en-US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780527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hidden">
          <a:xfrm>
            <a:off x="-14817" y="1836738"/>
            <a:ext cx="3024717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6147" name="Freeform 3"/>
          <p:cNvSpPr>
            <a:spLocks/>
          </p:cNvSpPr>
          <p:nvPr/>
        </p:nvSpPr>
        <p:spPr bwMode="hidden">
          <a:xfrm>
            <a:off x="143933" y="15875"/>
            <a:ext cx="11176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6148" name="Freeform 4"/>
          <p:cNvSpPr>
            <a:spLocks/>
          </p:cNvSpPr>
          <p:nvPr/>
        </p:nvSpPr>
        <p:spPr bwMode="hidden">
          <a:xfrm>
            <a:off x="1589617" y="354014"/>
            <a:ext cx="302260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6149" name="Freeform 5"/>
          <p:cNvSpPr>
            <a:spLocks/>
          </p:cNvSpPr>
          <p:nvPr/>
        </p:nvSpPr>
        <p:spPr bwMode="hidden">
          <a:xfrm>
            <a:off x="3376084" y="1270000"/>
            <a:ext cx="4893733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Freeform 6"/>
          <p:cNvSpPr>
            <a:spLocks/>
          </p:cNvSpPr>
          <p:nvPr/>
        </p:nvSpPr>
        <p:spPr bwMode="hidden">
          <a:xfrm>
            <a:off x="4233" y="4797425"/>
            <a:ext cx="4557184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6151" name="Freeform 7"/>
          <p:cNvSpPr>
            <a:spLocks/>
          </p:cNvSpPr>
          <p:nvPr/>
        </p:nvSpPr>
        <p:spPr bwMode="hidden">
          <a:xfrm>
            <a:off x="5992285" y="4425951"/>
            <a:ext cx="3018367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6152" name="Freeform 8"/>
          <p:cNvSpPr>
            <a:spLocks/>
          </p:cNvSpPr>
          <p:nvPr/>
        </p:nvSpPr>
        <p:spPr bwMode="hidden">
          <a:xfrm>
            <a:off x="7528985" y="487363"/>
            <a:ext cx="3905249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6153" name="Freeform 9"/>
          <p:cNvSpPr>
            <a:spLocks/>
          </p:cNvSpPr>
          <p:nvPr/>
        </p:nvSpPr>
        <p:spPr bwMode="hidden">
          <a:xfrm>
            <a:off x="9529233" y="2555876"/>
            <a:ext cx="2677584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pic>
        <p:nvPicPr>
          <p:cNvPr id="2058" name="Picture 10" descr="Facbanna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4234" y="-3175"/>
            <a:ext cx="107103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3048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6764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3600" y="63246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EBD189"/>
              </a:solidFill>
            </a:endParaRPr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D8398CF-1905-4762-A4CF-B039352649CB}" type="slidenum">
              <a:rPr lang="en-US">
                <a:solidFill>
                  <a:srgbClr val="EBD1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EBD1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98603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80000"/>
        <a:buFont typeface="Wingdings" panose="05000000000000000000" pitchFamily="2" charset="2"/>
        <a:buChar char="®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anose="05000000000000000000" pitchFamily="2" charset="2"/>
        <a:buChar char="®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anose="05000000000000000000" pitchFamily="2" charset="2"/>
        <a:buChar char="®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148013" y="4408489"/>
            <a:ext cx="1306512" cy="346075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141663" y="4414838"/>
            <a:ext cx="1320800" cy="347662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133725" y="4424363"/>
            <a:ext cx="1335088" cy="347662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3125788" y="4433889"/>
            <a:ext cx="1350962" cy="344487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3148013" y="3603626"/>
            <a:ext cx="1306512" cy="346075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3141663" y="3608389"/>
            <a:ext cx="1320800" cy="350837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3133725" y="3621088"/>
            <a:ext cx="1335088" cy="347662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3125788" y="3629026"/>
            <a:ext cx="1350962" cy="346075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3148013" y="2795588"/>
            <a:ext cx="1306512" cy="349250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3141663" y="2805114"/>
            <a:ext cx="1320800" cy="350837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3133725" y="2816225"/>
            <a:ext cx="1335088" cy="349250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3125788" y="2825751"/>
            <a:ext cx="1350962" cy="346075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3148013" y="1966913"/>
            <a:ext cx="1306512" cy="373062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3141663" y="1976439"/>
            <a:ext cx="1320800" cy="376237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3133725" y="1985963"/>
            <a:ext cx="1335088" cy="374650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3125788" y="1992314"/>
            <a:ext cx="1350962" cy="376237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4667250" y="3603626"/>
            <a:ext cx="1308100" cy="346075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4662488" y="3608389"/>
            <a:ext cx="1320800" cy="350837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4654550" y="3621088"/>
            <a:ext cx="1333500" cy="347662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4648200" y="3629026"/>
            <a:ext cx="1347788" cy="346075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4667250" y="2795588"/>
            <a:ext cx="1308100" cy="349250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4662488" y="2805114"/>
            <a:ext cx="1320800" cy="350837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84" name="Rectangle 24"/>
          <p:cNvSpPr>
            <a:spLocks noChangeArrowheads="1"/>
          </p:cNvSpPr>
          <p:nvPr/>
        </p:nvSpPr>
        <p:spPr bwMode="auto">
          <a:xfrm>
            <a:off x="4654550" y="2816225"/>
            <a:ext cx="1333500" cy="349250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85" name="Rectangle 25"/>
          <p:cNvSpPr>
            <a:spLocks noChangeArrowheads="1"/>
          </p:cNvSpPr>
          <p:nvPr/>
        </p:nvSpPr>
        <p:spPr bwMode="auto">
          <a:xfrm>
            <a:off x="4648200" y="2825751"/>
            <a:ext cx="1347788" cy="346075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86" name="Rectangle 26"/>
          <p:cNvSpPr>
            <a:spLocks noChangeArrowheads="1"/>
          </p:cNvSpPr>
          <p:nvPr/>
        </p:nvSpPr>
        <p:spPr bwMode="auto">
          <a:xfrm>
            <a:off x="6188075" y="3603626"/>
            <a:ext cx="1308100" cy="346075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87" name="Rectangle 27"/>
          <p:cNvSpPr>
            <a:spLocks noChangeArrowheads="1"/>
          </p:cNvSpPr>
          <p:nvPr/>
        </p:nvSpPr>
        <p:spPr bwMode="auto">
          <a:xfrm>
            <a:off x="6181725" y="3608389"/>
            <a:ext cx="1320800" cy="350837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88" name="Rectangle 28"/>
          <p:cNvSpPr>
            <a:spLocks noChangeArrowheads="1"/>
          </p:cNvSpPr>
          <p:nvPr/>
        </p:nvSpPr>
        <p:spPr bwMode="auto">
          <a:xfrm>
            <a:off x="6173789" y="3621088"/>
            <a:ext cx="1335087" cy="347662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89" name="Rectangle 29"/>
          <p:cNvSpPr>
            <a:spLocks noChangeArrowheads="1"/>
          </p:cNvSpPr>
          <p:nvPr/>
        </p:nvSpPr>
        <p:spPr bwMode="auto">
          <a:xfrm>
            <a:off x="6169025" y="3629026"/>
            <a:ext cx="1347788" cy="346075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90" name="Rectangle 30"/>
          <p:cNvSpPr>
            <a:spLocks noChangeArrowheads="1"/>
          </p:cNvSpPr>
          <p:nvPr/>
        </p:nvSpPr>
        <p:spPr bwMode="auto">
          <a:xfrm>
            <a:off x="6188075" y="2795588"/>
            <a:ext cx="1308100" cy="349250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91" name="Rectangle 31"/>
          <p:cNvSpPr>
            <a:spLocks noChangeArrowheads="1"/>
          </p:cNvSpPr>
          <p:nvPr/>
        </p:nvSpPr>
        <p:spPr bwMode="auto">
          <a:xfrm>
            <a:off x="6181725" y="2805114"/>
            <a:ext cx="1320800" cy="350837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92" name="Rectangle 32"/>
          <p:cNvSpPr>
            <a:spLocks noChangeArrowheads="1"/>
          </p:cNvSpPr>
          <p:nvPr/>
        </p:nvSpPr>
        <p:spPr bwMode="auto">
          <a:xfrm>
            <a:off x="6173789" y="2816225"/>
            <a:ext cx="1335087" cy="349250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93" name="Rectangle 33"/>
          <p:cNvSpPr>
            <a:spLocks noChangeArrowheads="1"/>
          </p:cNvSpPr>
          <p:nvPr/>
        </p:nvSpPr>
        <p:spPr bwMode="auto">
          <a:xfrm>
            <a:off x="6169025" y="2825751"/>
            <a:ext cx="1347788" cy="346075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94" name="Rectangle 34"/>
          <p:cNvSpPr>
            <a:spLocks noChangeArrowheads="1"/>
          </p:cNvSpPr>
          <p:nvPr/>
        </p:nvSpPr>
        <p:spPr bwMode="auto">
          <a:xfrm>
            <a:off x="5427663" y="1966913"/>
            <a:ext cx="1308100" cy="373062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95" name="Rectangle 35"/>
          <p:cNvSpPr>
            <a:spLocks noChangeArrowheads="1"/>
          </p:cNvSpPr>
          <p:nvPr/>
        </p:nvSpPr>
        <p:spPr bwMode="auto">
          <a:xfrm>
            <a:off x="5421313" y="1976439"/>
            <a:ext cx="1320800" cy="376237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96" name="Rectangle 36"/>
          <p:cNvSpPr>
            <a:spLocks noChangeArrowheads="1"/>
          </p:cNvSpPr>
          <p:nvPr/>
        </p:nvSpPr>
        <p:spPr bwMode="auto">
          <a:xfrm>
            <a:off x="5414964" y="1985963"/>
            <a:ext cx="1335087" cy="374650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97" name="Rectangle 37"/>
          <p:cNvSpPr>
            <a:spLocks noChangeArrowheads="1"/>
          </p:cNvSpPr>
          <p:nvPr/>
        </p:nvSpPr>
        <p:spPr bwMode="auto">
          <a:xfrm>
            <a:off x="5407025" y="1992314"/>
            <a:ext cx="1347788" cy="376237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98" name="Rectangle 38"/>
          <p:cNvSpPr>
            <a:spLocks noChangeArrowheads="1"/>
          </p:cNvSpPr>
          <p:nvPr/>
        </p:nvSpPr>
        <p:spPr bwMode="auto">
          <a:xfrm>
            <a:off x="6948488" y="4408489"/>
            <a:ext cx="1308100" cy="346075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0999" name="Rectangle 39"/>
          <p:cNvSpPr>
            <a:spLocks noChangeArrowheads="1"/>
          </p:cNvSpPr>
          <p:nvPr/>
        </p:nvSpPr>
        <p:spPr bwMode="auto">
          <a:xfrm>
            <a:off x="6940550" y="4414838"/>
            <a:ext cx="1320800" cy="347662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00" name="Rectangle 40"/>
          <p:cNvSpPr>
            <a:spLocks noChangeArrowheads="1"/>
          </p:cNvSpPr>
          <p:nvPr/>
        </p:nvSpPr>
        <p:spPr bwMode="auto">
          <a:xfrm>
            <a:off x="6935788" y="4424363"/>
            <a:ext cx="1333500" cy="347662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01" name="Rectangle 41"/>
          <p:cNvSpPr>
            <a:spLocks noChangeArrowheads="1"/>
          </p:cNvSpPr>
          <p:nvPr/>
        </p:nvSpPr>
        <p:spPr bwMode="auto">
          <a:xfrm>
            <a:off x="6927850" y="4433889"/>
            <a:ext cx="1347788" cy="344487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02" name="Rectangle 42"/>
          <p:cNvSpPr>
            <a:spLocks noChangeArrowheads="1"/>
          </p:cNvSpPr>
          <p:nvPr/>
        </p:nvSpPr>
        <p:spPr bwMode="auto">
          <a:xfrm>
            <a:off x="8469313" y="4408489"/>
            <a:ext cx="1306512" cy="346075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03" name="Rectangle 43"/>
          <p:cNvSpPr>
            <a:spLocks noChangeArrowheads="1"/>
          </p:cNvSpPr>
          <p:nvPr/>
        </p:nvSpPr>
        <p:spPr bwMode="auto">
          <a:xfrm>
            <a:off x="8461375" y="4414838"/>
            <a:ext cx="1320800" cy="347662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04" name="Rectangle 44"/>
          <p:cNvSpPr>
            <a:spLocks noChangeArrowheads="1"/>
          </p:cNvSpPr>
          <p:nvPr/>
        </p:nvSpPr>
        <p:spPr bwMode="auto">
          <a:xfrm>
            <a:off x="8455025" y="4424363"/>
            <a:ext cx="1335088" cy="347662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05" name="Rectangle 45"/>
          <p:cNvSpPr>
            <a:spLocks noChangeArrowheads="1"/>
          </p:cNvSpPr>
          <p:nvPr/>
        </p:nvSpPr>
        <p:spPr bwMode="auto">
          <a:xfrm>
            <a:off x="8447088" y="4433889"/>
            <a:ext cx="1350962" cy="344487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06" name="Rectangle 46"/>
          <p:cNvSpPr>
            <a:spLocks noChangeArrowheads="1"/>
          </p:cNvSpPr>
          <p:nvPr/>
        </p:nvSpPr>
        <p:spPr bwMode="auto">
          <a:xfrm>
            <a:off x="7707313" y="3603626"/>
            <a:ext cx="1308100" cy="346075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07" name="Rectangle 47"/>
          <p:cNvSpPr>
            <a:spLocks noChangeArrowheads="1"/>
          </p:cNvSpPr>
          <p:nvPr/>
        </p:nvSpPr>
        <p:spPr bwMode="auto">
          <a:xfrm>
            <a:off x="7702550" y="3608389"/>
            <a:ext cx="1320800" cy="350837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08" name="Rectangle 48"/>
          <p:cNvSpPr>
            <a:spLocks noChangeArrowheads="1"/>
          </p:cNvSpPr>
          <p:nvPr/>
        </p:nvSpPr>
        <p:spPr bwMode="auto">
          <a:xfrm>
            <a:off x="7694613" y="3621088"/>
            <a:ext cx="1333500" cy="347662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09" name="Rectangle 49"/>
          <p:cNvSpPr>
            <a:spLocks noChangeArrowheads="1"/>
          </p:cNvSpPr>
          <p:nvPr/>
        </p:nvSpPr>
        <p:spPr bwMode="auto">
          <a:xfrm>
            <a:off x="7688264" y="3629026"/>
            <a:ext cx="1349375" cy="346075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10" name="Rectangle 50"/>
          <p:cNvSpPr>
            <a:spLocks noChangeArrowheads="1"/>
          </p:cNvSpPr>
          <p:nvPr/>
        </p:nvSpPr>
        <p:spPr bwMode="auto">
          <a:xfrm>
            <a:off x="7707313" y="2795588"/>
            <a:ext cx="1308100" cy="349250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11" name="Rectangle 51"/>
          <p:cNvSpPr>
            <a:spLocks noChangeArrowheads="1"/>
          </p:cNvSpPr>
          <p:nvPr/>
        </p:nvSpPr>
        <p:spPr bwMode="auto">
          <a:xfrm>
            <a:off x="7702550" y="2805114"/>
            <a:ext cx="1320800" cy="350837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12" name="Rectangle 52"/>
          <p:cNvSpPr>
            <a:spLocks noChangeArrowheads="1"/>
          </p:cNvSpPr>
          <p:nvPr/>
        </p:nvSpPr>
        <p:spPr bwMode="auto">
          <a:xfrm>
            <a:off x="7694613" y="2816225"/>
            <a:ext cx="1333500" cy="349250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13" name="Rectangle 53"/>
          <p:cNvSpPr>
            <a:spLocks noChangeArrowheads="1"/>
          </p:cNvSpPr>
          <p:nvPr/>
        </p:nvSpPr>
        <p:spPr bwMode="auto">
          <a:xfrm>
            <a:off x="7688264" y="2825751"/>
            <a:ext cx="1349375" cy="346075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14" name="Rectangle 54"/>
          <p:cNvSpPr>
            <a:spLocks noChangeArrowheads="1"/>
          </p:cNvSpPr>
          <p:nvPr/>
        </p:nvSpPr>
        <p:spPr bwMode="auto">
          <a:xfrm>
            <a:off x="7707313" y="1966913"/>
            <a:ext cx="1308100" cy="373062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15" name="Rectangle 55"/>
          <p:cNvSpPr>
            <a:spLocks noChangeArrowheads="1"/>
          </p:cNvSpPr>
          <p:nvPr/>
        </p:nvSpPr>
        <p:spPr bwMode="auto">
          <a:xfrm>
            <a:off x="7702550" y="1976439"/>
            <a:ext cx="1320800" cy="376237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16" name="Rectangle 56"/>
          <p:cNvSpPr>
            <a:spLocks noChangeArrowheads="1"/>
          </p:cNvSpPr>
          <p:nvPr/>
        </p:nvSpPr>
        <p:spPr bwMode="auto">
          <a:xfrm>
            <a:off x="7694613" y="1985963"/>
            <a:ext cx="1333500" cy="374650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17" name="Rectangle 57"/>
          <p:cNvSpPr>
            <a:spLocks noChangeArrowheads="1"/>
          </p:cNvSpPr>
          <p:nvPr/>
        </p:nvSpPr>
        <p:spPr bwMode="auto">
          <a:xfrm>
            <a:off x="7688264" y="1992314"/>
            <a:ext cx="1349375" cy="376237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18" name="Rectangle 58"/>
          <p:cNvSpPr>
            <a:spLocks noChangeArrowheads="1"/>
          </p:cNvSpPr>
          <p:nvPr/>
        </p:nvSpPr>
        <p:spPr bwMode="auto">
          <a:xfrm>
            <a:off x="5797550" y="1143000"/>
            <a:ext cx="1322388" cy="376238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19" name="Rectangle 59"/>
          <p:cNvSpPr>
            <a:spLocks noChangeArrowheads="1"/>
          </p:cNvSpPr>
          <p:nvPr/>
        </p:nvSpPr>
        <p:spPr bwMode="auto">
          <a:xfrm>
            <a:off x="5789614" y="1152525"/>
            <a:ext cx="1336675" cy="374650"/>
          </a:xfrm>
          <a:prstGeom prst="rect">
            <a:avLst/>
          </a:prstGeom>
          <a:noFill/>
          <a:ln w="10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20" name="Rectangle 60"/>
          <p:cNvSpPr>
            <a:spLocks noChangeArrowheads="1"/>
          </p:cNvSpPr>
          <p:nvPr/>
        </p:nvSpPr>
        <p:spPr bwMode="auto">
          <a:xfrm>
            <a:off x="5791201" y="1143001"/>
            <a:ext cx="1349375" cy="373063"/>
          </a:xfrm>
          <a:prstGeom prst="rect">
            <a:avLst/>
          </a:prstGeom>
          <a:solidFill>
            <a:schemeClr val="tx1"/>
          </a:solidFill>
          <a:ln w="101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21" name="Line 61"/>
          <p:cNvSpPr>
            <a:spLocks noChangeShapeType="1"/>
          </p:cNvSpPr>
          <p:nvPr/>
        </p:nvSpPr>
        <p:spPr bwMode="auto">
          <a:xfrm>
            <a:off x="6459539" y="1500189"/>
            <a:ext cx="3175" cy="244475"/>
          </a:xfrm>
          <a:prstGeom prst="line">
            <a:avLst/>
          </a:prstGeom>
          <a:noFill/>
          <a:ln w="101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22" name="Line 62"/>
          <p:cNvSpPr>
            <a:spLocks noChangeShapeType="1"/>
          </p:cNvSpPr>
          <p:nvPr/>
        </p:nvSpPr>
        <p:spPr bwMode="auto">
          <a:xfrm>
            <a:off x="3802064" y="1744664"/>
            <a:ext cx="1587" cy="211137"/>
          </a:xfrm>
          <a:prstGeom prst="line">
            <a:avLst/>
          </a:prstGeom>
          <a:noFill/>
          <a:ln w="101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23" name="Line 63"/>
          <p:cNvSpPr>
            <a:spLocks noChangeShapeType="1"/>
          </p:cNvSpPr>
          <p:nvPr/>
        </p:nvSpPr>
        <p:spPr bwMode="auto">
          <a:xfrm>
            <a:off x="6081714" y="1744664"/>
            <a:ext cx="3175" cy="211137"/>
          </a:xfrm>
          <a:prstGeom prst="line">
            <a:avLst/>
          </a:prstGeom>
          <a:noFill/>
          <a:ln w="101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24" name="Line 64"/>
          <p:cNvSpPr>
            <a:spLocks noChangeShapeType="1"/>
          </p:cNvSpPr>
          <p:nvPr/>
        </p:nvSpPr>
        <p:spPr bwMode="auto">
          <a:xfrm>
            <a:off x="8361364" y="1744664"/>
            <a:ext cx="1587" cy="211137"/>
          </a:xfrm>
          <a:prstGeom prst="line">
            <a:avLst/>
          </a:prstGeom>
          <a:noFill/>
          <a:ln w="101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25" name="Line 65"/>
          <p:cNvSpPr>
            <a:spLocks noChangeShapeType="1"/>
          </p:cNvSpPr>
          <p:nvPr/>
        </p:nvSpPr>
        <p:spPr bwMode="auto">
          <a:xfrm>
            <a:off x="3802063" y="1744663"/>
            <a:ext cx="2279650" cy="4762"/>
          </a:xfrm>
          <a:prstGeom prst="line">
            <a:avLst/>
          </a:prstGeom>
          <a:noFill/>
          <a:ln w="101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26" name="Line 66"/>
          <p:cNvSpPr>
            <a:spLocks noChangeShapeType="1"/>
          </p:cNvSpPr>
          <p:nvPr/>
        </p:nvSpPr>
        <p:spPr bwMode="auto">
          <a:xfrm>
            <a:off x="6081714" y="1744663"/>
            <a:ext cx="377825" cy="4762"/>
          </a:xfrm>
          <a:prstGeom prst="line">
            <a:avLst/>
          </a:prstGeom>
          <a:noFill/>
          <a:ln w="101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27" name="Line 67"/>
          <p:cNvSpPr>
            <a:spLocks noChangeShapeType="1"/>
          </p:cNvSpPr>
          <p:nvPr/>
        </p:nvSpPr>
        <p:spPr bwMode="auto">
          <a:xfrm>
            <a:off x="6459539" y="1744663"/>
            <a:ext cx="1901825" cy="4762"/>
          </a:xfrm>
          <a:prstGeom prst="line">
            <a:avLst/>
          </a:prstGeom>
          <a:noFill/>
          <a:ln w="101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28" name="Line 68"/>
          <p:cNvSpPr>
            <a:spLocks noChangeShapeType="1"/>
          </p:cNvSpPr>
          <p:nvPr/>
        </p:nvSpPr>
        <p:spPr bwMode="auto">
          <a:xfrm>
            <a:off x="3802064" y="2332038"/>
            <a:ext cx="1587" cy="457200"/>
          </a:xfrm>
          <a:prstGeom prst="line">
            <a:avLst/>
          </a:prstGeom>
          <a:noFill/>
          <a:ln w="101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29" name="Line 69"/>
          <p:cNvSpPr>
            <a:spLocks noChangeShapeType="1"/>
          </p:cNvSpPr>
          <p:nvPr/>
        </p:nvSpPr>
        <p:spPr bwMode="auto">
          <a:xfrm>
            <a:off x="3802064" y="3135313"/>
            <a:ext cx="1587" cy="455612"/>
          </a:xfrm>
          <a:prstGeom prst="line">
            <a:avLst/>
          </a:prstGeom>
          <a:noFill/>
          <a:ln w="101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30" name="Line 70"/>
          <p:cNvSpPr>
            <a:spLocks noChangeShapeType="1"/>
          </p:cNvSpPr>
          <p:nvPr/>
        </p:nvSpPr>
        <p:spPr bwMode="auto">
          <a:xfrm>
            <a:off x="3802064" y="3941764"/>
            <a:ext cx="1587" cy="452437"/>
          </a:xfrm>
          <a:prstGeom prst="line">
            <a:avLst/>
          </a:prstGeom>
          <a:noFill/>
          <a:ln w="101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31" name="Rectangle 71"/>
          <p:cNvSpPr>
            <a:spLocks noChangeArrowheads="1"/>
          </p:cNvSpPr>
          <p:nvPr/>
        </p:nvSpPr>
        <p:spPr bwMode="auto">
          <a:xfrm>
            <a:off x="3154363" y="4394200"/>
            <a:ext cx="1295400" cy="35083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32" name="Rectangle 72"/>
          <p:cNvSpPr>
            <a:spLocks noChangeArrowheads="1"/>
          </p:cNvSpPr>
          <p:nvPr/>
        </p:nvSpPr>
        <p:spPr bwMode="auto">
          <a:xfrm>
            <a:off x="3154363" y="4394200"/>
            <a:ext cx="1295400" cy="350838"/>
          </a:xfrm>
          <a:prstGeom prst="rect">
            <a:avLst/>
          </a:prstGeom>
          <a:noFill/>
          <a:ln w="10160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33" name="Rectangle 73"/>
          <p:cNvSpPr>
            <a:spLocks noChangeArrowheads="1"/>
          </p:cNvSpPr>
          <p:nvPr/>
        </p:nvSpPr>
        <p:spPr bwMode="auto">
          <a:xfrm>
            <a:off x="3154363" y="3590925"/>
            <a:ext cx="1295400" cy="35083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34" name="Rectangle 74"/>
          <p:cNvSpPr>
            <a:spLocks noChangeArrowheads="1"/>
          </p:cNvSpPr>
          <p:nvPr/>
        </p:nvSpPr>
        <p:spPr bwMode="auto">
          <a:xfrm>
            <a:off x="3154363" y="3590925"/>
            <a:ext cx="1295400" cy="350838"/>
          </a:xfrm>
          <a:prstGeom prst="rect">
            <a:avLst/>
          </a:prstGeom>
          <a:noFill/>
          <a:ln w="10160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35" name="Rectangle 75"/>
          <p:cNvSpPr>
            <a:spLocks noChangeArrowheads="1"/>
          </p:cNvSpPr>
          <p:nvPr/>
        </p:nvSpPr>
        <p:spPr bwMode="auto">
          <a:xfrm>
            <a:off x="3154363" y="2789239"/>
            <a:ext cx="1295400" cy="34607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36" name="Rectangle 76"/>
          <p:cNvSpPr>
            <a:spLocks noChangeArrowheads="1"/>
          </p:cNvSpPr>
          <p:nvPr/>
        </p:nvSpPr>
        <p:spPr bwMode="auto">
          <a:xfrm>
            <a:off x="3154363" y="2789239"/>
            <a:ext cx="1295400" cy="346075"/>
          </a:xfrm>
          <a:prstGeom prst="rect">
            <a:avLst/>
          </a:prstGeom>
          <a:noFill/>
          <a:ln w="10160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37" name="Rectangle 77"/>
          <p:cNvSpPr>
            <a:spLocks noChangeArrowheads="1"/>
          </p:cNvSpPr>
          <p:nvPr/>
        </p:nvSpPr>
        <p:spPr bwMode="auto">
          <a:xfrm>
            <a:off x="3154363" y="1955800"/>
            <a:ext cx="1295400" cy="37623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38" name="Rectangle 78"/>
          <p:cNvSpPr>
            <a:spLocks noChangeArrowheads="1"/>
          </p:cNvSpPr>
          <p:nvPr/>
        </p:nvSpPr>
        <p:spPr bwMode="auto">
          <a:xfrm>
            <a:off x="3319463" y="1978025"/>
            <a:ext cx="1041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Marketing</a:t>
            </a:r>
            <a:endParaRPr lang="en-US" sz="1800" dirty="0">
              <a:solidFill>
                <a:srgbClr val="EAEAEA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39" name="Rectangle 79"/>
          <p:cNvSpPr>
            <a:spLocks noChangeArrowheads="1"/>
          </p:cNvSpPr>
          <p:nvPr/>
        </p:nvSpPr>
        <p:spPr bwMode="auto">
          <a:xfrm>
            <a:off x="3154363" y="1955800"/>
            <a:ext cx="1295400" cy="376238"/>
          </a:xfrm>
          <a:prstGeom prst="rect">
            <a:avLst/>
          </a:prstGeom>
          <a:noFill/>
          <a:ln w="10160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40" name="Line 80"/>
          <p:cNvSpPr>
            <a:spLocks noChangeShapeType="1"/>
          </p:cNvSpPr>
          <p:nvPr/>
        </p:nvSpPr>
        <p:spPr bwMode="auto">
          <a:xfrm>
            <a:off x="6081714" y="2332038"/>
            <a:ext cx="3175" cy="246062"/>
          </a:xfrm>
          <a:prstGeom prst="line">
            <a:avLst/>
          </a:prstGeom>
          <a:noFill/>
          <a:ln w="101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41" name="Line 81"/>
          <p:cNvSpPr>
            <a:spLocks noChangeShapeType="1"/>
          </p:cNvSpPr>
          <p:nvPr/>
        </p:nvSpPr>
        <p:spPr bwMode="auto">
          <a:xfrm>
            <a:off x="5321300" y="2578100"/>
            <a:ext cx="1588" cy="211138"/>
          </a:xfrm>
          <a:prstGeom prst="line">
            <a:avLst/>
          </a:prstGeom>
          <a:noFill/>
          <a:ln w="101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42" name="Line 82"/>
          <p:cNvSpPr>
            <a:spLocks noChangeShapeType="1"/>
          </p:cNvSpPr>
          <p:nvPr/>
        </p:nvSpPr>
        <p:spPr bwMode="auto">
          <a:xfrm>
            <a:off x="6842125" y="2578100"/>
            <a:ext cx="1588" cy="211138"/>
          </a:xfrm>
          <a:prstGeom prst="line">
            <a:avLst/>
          </a:prstGeom>
          <a:noFill/>
          <a:ln w="101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43" name="Line 83"/>
          <p:cNvSpPr>
            <a:spLocks noChangeShapeType="1"/>
          </p:cNvSpPr>
          <p:nvPr/>
        </p:nvSpPr>
        <p:spPr bwMode="auto">
          <a:xfrm>
            <a:off x="5321301" y="2578101"/>
            <a:ext cx="760413" cy="3175"/>
          </a:xfrm>
          <a:prstGeom prst="line">
            <a:avLst/>
          </a:prstGeom>
          <a:noFill/>
          <a:ln w="101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44" name="Line 84"/>
          <p:cNvSpPr>
            <a:spLocks noChangeShapeType="1"/>
          </p:cNvSpPr>
          <p:nvPr/>
        </p:nvSpPr>
        <p:spPr bwMode="auto">
          <a:xfrm>
            <a:off x="6081713" y="2578101"/>
            <a:ext cx="760412" cy="3175"/>
          </a:xfrm>
          <a:prstGeom prst="line">
            <a:avLst/>
          </a:prstGeom>
          <a:noFill/>
          <a:ln w="101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45" name="Line 85"/>
          <p:cNvSpPr>
            <a:spLocks noChangeShapeType="1"/>
          </p:cNvSpPr>
          <p:nvPr/>
        </p:nvSpPr>
        <p:spPr bwMode="auto">
          <a:xfrm>
            <a:off x="5321300" y="3135313"/>
            <a:ext cx="1588" cy="455612"/>
          </a:xfrm>
          <a:prstGeom prst="line">
            <a:avLst/>
          </a:prstGeom>
          <a:noFill/>
          <a:ln w="101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46" name="Rectangle 86"/>
          <p:cNvSpPr>
            <a:spLocks noChangeArrowheads="1"/>
          </p:cNvSpPr>
          <p:nvPr/>
        </p:nvSpPr>
        <p:spPr bwMode="auto">
          <a:xfrm>
            <a:off x="4675188" y="3590925"/>
            <a:ext cx="1293812" cy="35083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47" name="Rectangle 87"/>
          <p:cNvSpPr>
            <a:spLocks noChangeArrowheads="1"/>
          </p:cNvSpPr>
          <p:nvPr/>
        </p:nvSpPr>
        <p:spPr bwMode="auto">
          <a:xfrm>
            <a:off x="4675188" y="3590925"/>
            <a:ext cx="1293812" cy="350838"/>
          </a:xfrm>
          <a:prstGeom prst="rect">
            <a:avLst/>
          </a:prstGeom>
          <a:noFill/>
          <a:ln w="10160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48" name="Rectangle 88"/>
          <p:cNvSpPr>
            <a:spLocks noChangeArrowheads="1"/>
          </p:cNvSpPr>
          <p:nvPr/>
        </p:nvSpPr>
        <p:spPr bwMode="auto">
          <a:xfrm>
            <a:off x="4675188" y="2789239"/>
            <a:ext cx="1293812" cy="34607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49" name="Rectangle 89"/>
          <p:cNvSpPr>
            <a:spLocks noChangeArrowheads="1"/>
          </p:cNvSpPr>
          <p:nvPr/>
        </p:nvSpPr>
        <p:spPr bwMode="auto">
          <a:xfrm>
            <a:off x="4675188" y="2789239"/>
            <a:ext cx="1293812" cy="346075"/>
          </a:xfrm>
          <a:prstGeom prst="rect">
            <a:avLst/>
          </a:prstGeom>
          <a:noFill/>
          <a:ln w="10160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50" name="Line 90"/>
          <p:cNvSpPr>
            <a:spLocks noChangeShapeType="1"/>
          </p:cNvSpPr>
          <p:nvPr/>
        </p:nvSpPr>
        <p:spPr bwMode="auto">
          <a:xfrm>
            <a:off x="6842125" y="3135313"/>
            <a:ext cx="1588" cy="455612"/>
          </a:xfrm>
          <a:prstGeom prst="line">
            <a:avLst/>
          </a:prstGeom>
          <a:noFill/>
          <a:ln w="101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51" name="Rectangle 91"/>
          <p:cNvSpPr>
            <a:spLocks noChangeArrowheads="1"/>
          </p:cNvSpPr>
          <p:nvPr/>
        </p:nvSpPr>
        <p:spPr bwMode="auto">
          <a:xfrm>
            <a:off x="6194425" y="3590925"/>
            <a:ext cx="1295400" cy="35083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52" name="Rectangle 92"/>
          <p:cNvSpPr>
            <a:spLocks noChangeArrowheads="1"/>
          </p:cNvSpPr>
          <p:nvPr/>
        </p:nvSpPr>
        <p:spPr bwMode="auto">
          <a:xfrm>
            <a:off x="6194425" y="3590925"/>
            <a:ext cx="1295400" cy="350838"/>
          </a:xfrm>
          <a:prstGeom prst="rect">
            <a:avLst/>
          </a:prstGeom>
          <a:noFill/>
          <a:ln w="10160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53" name="Rectangle 93"/>
          <p:cNvSpPr>
            <a:spLocks noChangeArrowheads="1"/>
          </p:cNvSpPr>
          <p:nvPr/>
        </p:nvSpPr>
        <p:spPr bwMode="auto">
          <a:xfrm>
            <a:off x="6194425" y="2789239"/>
            <a:ext cx="1295400" cy="34607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54" name="Rectangle 94"/>
          <p:cNvSpPr>
            <a:spLocks noChangeArrowheads="1"/>
          </p:cNvSpPr>
          <p:nvPr/>
        </p:nvSpPr>
        <p:spPr bwMode="auto">
          <a:xfrm>
            <a:off x="6194425" y="2789239"/>
            <a:ext cx="1295400" cy="346075"/>
          </a:xfrm>
          <a:prstGeom prst="rect">
            <a:avLst/>
          </a:prstGeom>
          <a:noFill/>
          <a:ln w="10160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55" name="Rectangle 95"/>
          <p:cNvSpPr>
            <a:spLocks noChangeArrowheads="1"/>
          </p:cNvSpPr>
          <p:nvPr/>
        </p:nvSpPr>
        <p:spPr bwMode="auto">
          <a:xfrm>
            <a:off x="5434013" y="1955800"/>
            <a:ext cx="1295400" cy="37623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56" name="Rectangle 96"/>
          <p:cNvSpPr>
            <a:spLocks noChangeArrowheads="1"/>
          </p:cNvSpPr>
          <p:nvPr/>
        </p:nvSpPr>
        <p:spPr bwMode="auto">
          <a:xfrm>
            <a:off x="5594350" y="1982789"/>
            <a:ext cx="1092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800" b="1">
                <a:solidFill>
                  <a:srgbClr val="000000"/>
                </a:solidFill>
                <a:latin typeface="Times New Roman" panose="02020603050405020304" pitchFamily="18" charset="0"/>
              </a:rPr>
              <a:t>Operations</a:t>
            </a:r>
            <a:endParaRPr lang="en-US" sz="1800">
              <a:solidFill>
                <a:srgbClr val="EAEAEA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57" name="Rectangle 97"/>
          <p:cNvSpPr>
            <a:spLocks noChangeArrowheads="1"/>
          </p:cNvSpPr>
          <p:nvPr/>
        </p:nvSpPr>
        <p:spPr bwMode="auto">
          <a:xfrm>
            <a:off x="5434013" y="1955800"/>
            <a:ext cx="1295400" cy="376238"/>
          </a:xfrm>
          <a:prstGeom prst="rect">
            <a:avLst/>
          </a:prstGeom>
          <a:noFill/>
          <a:ln w="10160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58" name="Line 98"/>
          <p:cNvSpPr>
            <a:spLocks noChangeShapeType="1"/>
          </p:cNvSpPr>
          <p:nvPr/>
        </p:nvSpPr>
        <p:spPr bwMode="auto">
          <a:xfrm>
            <a:off x="8361364" y="2332038"/>
            <a:ext cx="1587" cy="457200"/>
          </a:xfrm>
          <a:prstGeom prst="line">
            <a:avLst/>
          </a:prstGeom>
          <a:noFill/>
          <a:ln w="101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59" name="Line 99"/>
          <p:cNvSpPr>
            <a:spLocks noChangeShapeType="1"/>
          </p:cNvSpPr>
          <p:nvPr/>
        </p:nvSpPr>
        <p:spPr bwMode="auto">
          <a:xfrm>
            <a:off x="8361364" y="3135313"/>
            <a:ext cx="1587" cy="455612"/>
          </a:xfrm>
          <a:prstGeom prst="line">
            <a:avLst/>
          </a:prstGeom>
          <a:noFill/>
          <a:ln w="101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60" name="Line 100"/>
          <p:cNvSpPr>
            <a:spLocks noChangeShapeType="1"/>
          </p:cNvSpPr>
          <p:nvPr/>
        </p:nvSpPr>
        <p:spPr bwMode="auto">
          <a:xfrm>
            <a:off x="8361364" y="3941764"/>
            <a:ext cx="1587" cy="244475"/>
          </a:xfrm>
          <a:prstGeom prst="line">
            <a:avLst/>
          </a:prstGeom>
          <a:noFill/>
          <a:ln w="101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61" name="Line 101"/>
          <p:cNvSpPr>
            <a:spLocks noChangeShapeType="1"/>
          </p:cNvSpPr>
          <p:nvPr/>
        </p:nvSpPr>
        <p:spPr bwMode="auto">
          <a:xfrm>
            <a:off x="7602539" y="4186238"/>
            <a:ext cx="1587" cy="207962"/>
          </a:xfrm>
          <a:prstGeom prst="line">
            <a:avLst/>
          </a:prstGeom>
          <a:noFill/>
          <a:ln w="101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62" name="Line 102"/>
          <p:cNvSpPr>
            <a:spLocks noChangeShapeType="1"/>
          </p:cNvSpPr>
          <p:nvPr/>
        </p:nvSpPr>
        <p:spPr bwMode="auto">
          <a:xfrm>
            <a:off x="9121776" y="4186238"/>
            <a:ext cx="3175" cy="207962"/>
          </a:xfrm>
          <a:prstGeom prst="line">
            <a:avLst/>
          </a:prstGeom>
          <a:noFill/>
          <a:ln w="101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63" name="Line 103"/>
          <p:cNvSpPr>
            <a:spLocks noChangeShapeType="1"/>
          </p:cNvSpPr>
          <p:nvPr/>
        </p:nvSpPr>
        <p:spPr bwMode="auto">
          <a:xfrm>
            <a:off x="7602539" y="4186239"/>
            <a:ext cx="758825" cy="1587"/>
          </a:xfrm>
          <a:prstGeom prst="line">
            <a:avLst/>
          </a:prstGeom>
          <a:noFill/>
          <a:ln w="101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64" name="Line 104"/>
          <p:cNvSpPr>
            <a:spLocks noChangeShapeType="1"/>
          </p:cNvSpPr>
          <p:nvPr/>
        </p:nvSpPr>
        <p:spPr bwMode="auto">
          <a:xfrm>
            <a:off x="8361363" y="4186239"/>
            <a:ext cx="760412" cy="1587"/>
          </a:xfrm>
          <a:prstGeom prst="line">
            <a:avLst/>
          </a:prstGeom>
          <a:noFill/>
          <a:ln w="101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65" name="Rectangle 105"/>
          <p:cNvSpPr>
            <a:spLocks noChangeArrowheads="1"/>
          </p:cNvSpPr>
          <p:nvPr/>
        </p:nvSpPr>
        <p:spPr bwMode="auto">
          <a:xfrm>
            <a:off x="6954838" y="4394200"/>
            <a:ext cx="1293812" cy="35083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66" name="Rectangle 106"/>
          <p:cNvSpPr>
            <a:spLocks noChangeArrowheads="1"/>
          </p:cNvSpPr>
          <p:nvPr/>
        </p:nvSpPr>
        <p:spPr bwMode="auto">
          <a:xfrm>
            <a:off x="6954838" y="4394200"/>
            <a:ext cx="1293812" cy="350838"/>
          </a:xfrm>
          <a:prstGeom prst="rect">
            <a:avLst/>
          </a:prstGeom>
          <a:noFill/>
          <a:ln w="10160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67" name="Rectangle 107"/>
          <p:cNvSpPr>
            <a:spLocks noChangeArrowheads="1"/>
          </p:cNvSpPr>
          <p:nvPr/>
        </p:nvSpPr>
        <p:spPr bwMode="auto">
          <a:xfrm>
            <a:off x="8474075" y="4394200"/>
            <a:ext cx="1295400" cy="35083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68" name="Rectangle 108"/>
          <p:cNvSpPr>
            <a:spLocks noChangeArrowheads="1"/>
          </p:cNvSpPr>
          <p:nvPr/>
        </p:nvSpPr>
        <p:spPr bwMode="auto">
          <a:xfrm>
            <a:off x="8474075" y="4394200"/>
            <a:ext cx="1295400" cy="350838"/>
          </a:xfrm>
          <a:prstGeom prst="rect">
            <a:avLst/>
          </a:prstGeom>
          <a:noFill/>
          <a:ln w="10160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69" name="Rectangle 109"/>
          <p:cNvSpPr>
            <a:spLocks noChangeArrowheads="1"/>
          </p:cNvSpPr>
          <p:nvPr/>
        </p:nvSpPr>
        <p:spPr bwMode="auto">
          <a:xfrm>
            <a:off x="7715251" y="3590925"/>
            <a:ext cx="1293813" cy="35083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70" name="Rectangle 110"/>
          <p:cNvSpPr>
            <a:spLocks noChangeArrowheads="1"/>
          </p:cNvSpPr>
          <p:nvPr/>
        </p:nvSpPr>
        <p:spPr bwMode="auto">
          <a:xfrm>
            <a:off x="7715251" y="3590925"/>
            <a:ext cx="1293813" cy="350838"/>
          </a:xfrm>
          <a:prstGeom prst="rect">
            <a:avLst/>
          </a:prstGeom>
          <a:noFill/>
          <a:ln w="10160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71" name="Rectangle 111"/>
          <p:cNvSpPr>
            <a:spLocks noChangeArrowheads="1"/>
          </p:cNvSpPr>
          <p:nvPr/>
        </p:nvSpPr>
        <p:spPr bwMode="auto">
          <a:xfrm>
            <a:off x="7715251" y="2789239"/>
            <a:ext cx="1293813" cy="34607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72" name="Rectangle 112"/>
          <p:cNvSpPr>
            <a:spLocks noChangeArrowheads="1"/>
          </p:cNvSpPr>
          <p:nvPr/>
        </p:nvSpPr>
        <p:spPr bwMode="auto">
          <a:xfrm>
            <a:off x="7715251" y="2789239"/>
            <a:ext cx="1293813" cy="346075"/>
          </a:xfrm>
          <a:prstGeom prst="rect">
            <a:avLst/>
          </a:prstGeom>
          <a:noFill/>
          <a:ln w="10160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73" name="Rectangle 113"/>
          <p:cNvSpPr>
            <a:spLocks noChangeArrowheads="1"/>
          </p:cNvSpPr>
          <p:nvPr/>
        </p:nvSpPr>
        <p:spPr bwMode="auto">
          <a:xfrm>
            <a:off x="7715251" y="1955800"/>
            <a:ext cx="1293813" cy="37623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74" name="Rectangle 114"/>
          <p:cNvSpPr>
            <a:spLocks noChangeArrowheads="1"/>
          </p:cNvSpPr>
          <p:nvPr/>
        </p:nvSpPr>
        <p:spPr bwMode="auto">
          <a:xfrm>
            <a:off x="7858125" y="1982789"/>
            <a:ext cx="1117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800" b="1">
                <a:solidFill>
                  <a:srgbClr val="000000"/>
                </a:solidFill>
                <a:latin typeface="Times New Roman" panose="02020603050405020304" pitchFamily="18" charset="0"/>
              </a:rPr>
              <a:t>Accounting</a:t>
            </a:r>
            <a:endParaRPr lang="en-US" sz="1800">
              <a:solidFill>
                <a:srgbClr val="EAEAEA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75" name="Rectangle 115"/>
          <p:cNvSpPr>
            <a:spLocks noChangeArrowheads="1"/>
          </p:cNvSpPr>
          <p:nvPr/>
        </p:nvSpPr>
        <p:spPr bwMode="auto">
          <a:xfrm>
            <a:off x="7715251" y="1955800"/>
            <a:ext cx="1293813" cy="376238"/>
          </a:xfrm>
          <a:prstGeom prst="rect">
            <a:avLst/>
          </a:prstGeom>
          <a:noFill/>
          <a:ln w="10160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1076" name="Rectangle 116"/>
          <p:cNvSpPr>
            <a:spLocks noChangeArrowheads="1"/>
          </p:cNvSpPr>
          <p:nvPr/>
        </p:nvSpPr>
        <p:spPr bwMode="auto">
          <a:xfrm>
            <a:off x="6215063" y="1158876"/>
            <a:ext cx="44403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  <a:latin typeface="Times New Roman" panose="02020603050405020304" pitchFamily="18" charset="0"/>
              </a:rPr>
              <a:t>CEO</a:t>
            </a:r>
            <a:endParaRPr lang="en-US" sz="1600">
              <a:solidFill>
                <a:srgbClr val="EAEAEA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77" name="Line 117"/>
          <p:cNvSpPr>
            <a:spLocks noChangeShapeType="1"/>
          </p:cNvSpPr>
          <p:nvPr/>
        </p:nvSpPr>
        <p:spPr bwMode="auto">
          <a:xfrm>
            <a:off x="3859214" y="4584700"/>
            <a:ext cx="1587" cy="6985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78" name="Line 118"/>
          <p:cNvSpPr>
            <a:spLocks noChangeShapeType="1"/>
          </p:cNvSpPr>
          <p:nvPr/>
        </p:nvSpPr>
        <p:spPr bwMode="auto">
          <a:xfrm flipV="1">
            <a:off x="3859214" y="3813176"/>
            <a:ext cx="2871787" cy="7715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79" name="Line 119"/>
          <p:cNvSpPr>
            <a:spLocks noChangeShapeType="1"/>
          </p:cNvSpPr>
          <p:nvPr/>
        </p:nvSpPr>
        <p:spPr bwMode="auto">
          <a:xfrm>
            <a:off x="6731000" y="3813176"/>
            <a:ext cx="819150" cy="7715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80" name="Line 120"/>
          <p:cNvSpPr>
            <a:spLocks noChangeShapeType="1"/>
          </p:cNvSpPr>
          <p:nvPr/>
        </p:nvSpPr>
        <p:spPr bwMode="auto">
          <a:xfrm>
            <a:off x="7550150" y="4584700"/>
            <a:ext cx="1627188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81" name="Line 121"/>
          <p:cNvSpPr>
            <a:spLocks noChangeShapeType="1"/>
          </p:cNvSpPr>
          <p:nvPr/>
        </p:nvSpPr>
        <p:spPr bwMode="auto">
          <a:xfrm>
            <a:off x="9177339" y="4584700"/>
            <a:ext cx="3175" cy="6985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82" name="Text Box 122"/>
          <p:cNvSpPr txBox="1">
            <a:spLocks noChangeArrowheads="1"/>
          </p:cNvSpPr>
          <p:nvPr/>
        </p:nvSpPr>
        <p:spPr bwMode="auto">
          <a:xfrm>
            <a:off x="2992438" y="5283200"/>
            <a:ext cx="17843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Order Request</a:t>
            </a:r>
            <a:endParaRPr lang="en-US" sz="2000">
              <a:solidFill>
                <a:srgbClr val="EAEAEA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83" name="Text Box 123"/>
          <p:cNvSpPr txBox="1">
            <a:spLocks noChangeArrowheads="1"/>
          </p:cNvSpPr>
          <p:nvPr/>
        </p:nvSpPr>
        <p:spPr bwMode="auto">
          <a:xfrm>
            <a:off x="8480426" y="5168900"/>
            <a:ext cx="18065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Order Fulfilled</a:t>
            </a:r>
            <a:endParaRPr lang="en-US" sz="2000">
              <a:solidFill>
                <a:srgbClr val="EAEAEA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84" name="Line 124"/>
          <p:cNvSpPr>
            <a:spLocks noChangeShapeType="1"/>
          </p:cNvSpPr>
          <p:nvPr/>
        </p:nvSpPr>
        <p:spPr bwMode="auto">
          <a:xfrm flipH="1">
            <a:off x="5103813" y="2344739"/>
            <a:ext cx="976312" cy="63023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85" name="Line 125"/>
          <p:cNvSpPr>
            <a:spLocks noChangeShapeType="1"/>
          </p:cNvSpPr>
          <p:nvPr/>
        </p:nvSpPr>
        <p:spPr bwMode="auto">
          <a:xfrm>
            <a:off x="5103814" y="2974975"/>
            <a:ext cx="1587" cy="8382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86" name="Line 126"/>
          <p:cNvSpPr>
            <a:spLocks noChangeShapeType="1"/>
          </p:cNvSpPr>
          <p:nvPr/>
        </p:nvSpPr>
        <p:spPr bwMode="auto">
          <a:xfrm>
            <a:off x="5103814" y="3813175"/>
            <a:ext cx="1587" cy="14668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87" name="Text Box 127"/>
          <p:cNvSpPr txBox="1">
            <a:spLocks noChangeArrowheads="1"/>
          </p:cNvSpPr>
          <p:nvPr/>
        </p:nvSpPr>
        <p:spPr bwMode="auto">
          <a:xfrm>
            <a:off x="4776789" y="5280025"/>
            <a:ext cx="2346325" cy="63023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54"/>
                </a:solidFill>
                <a:latin typeface="Times New Roman" panose="02020603050405020304" pitchFamily="18" charset="0"/>
              </a:rPr>
              <a:t>Production planning</a:t>
            </a:r>
          </a:p>
        </p:txBody>
      </p:sp>
      <p:sp>
        <p:nvSpPr>
          <p:cNvPr id="73856" name="AutoShape 128"/>
          <p:cNvSpPr>
            <a:spLocks noChangeArrowheads="1"/>
          </p:cNvSpPr>
          <p:nvPr/>
        </p:nvSpPr>
        <p:spPr bwMode="auto">
          <a:xfrm>
            <a:off x="4776789" y="6227764"/>
            <a:ext cx="2162175" cy="630237"/>
          </a:xfrm>
          <a:prstGeom prst="wedgeRectCallout">
            <a:avLst>
              <a:gd name="adj1" fmla="val -11097"/>
              <a:gd name="adj2" fmla="val -13218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i="1">
                <a:solidFill>
                  <a:srgbClr val="555BAD"/>
                </a:solidFill>
                <a:latin typeface="Times New Roman" panose="02020603050405020304" pitchFamily="18" charset="0"/>
              </a:rPr>
              <a:t>Vertical process</a:t>
            </a:r>
            <a:endParaRPr lang="en-US" sz="2000" b="1">
              <a:solidFill>
                <a:srgbClr val="555BAD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857" name="AutoShape 129"/>
          <p:cNvSpPr>
            <a:spLocks noChangeArrowheads="1"/>
          </p:cNvSpPr>
          <p:nvPr/>
        </p:nvSpPr>
        <p:spPr bwMode="auto">
          <a:xfrm>
            <a:off x="7872413" y="6227764"/>
            <a:ext cx="2278062" cy="630237"/>
          </a:xfrm>
          <a:prstGeom prst="wedgeRectCallout">
            <a:avLst>
              <a:gd name="adj1" fmla="val -713"/>
              <a:gd name="adj2" fmla="val -12555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i="1">
                <a:solidFill>
                  <a:srgbClr val="555BAD"/>
                </a:solidFill>
                <a:latin typeface="Times New Roman" panose="02020603050405020304" pitchFamily="18" charset="0"/>
              </a:rPr>
              <a:t>Horizontal process</a:t>
            </a:r>
            <a:endParaRPr lang="en-US" sz="2000" b="1">
              <a:solidFill>
                <a:srgbClr val="555BAD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90" name="Oval 130"/>
          <p:cNvSpPr>
            <a:spLocks noChangeArrowheads="1"/>
          </p:cNvSpPr>
          <p:nvPr/>
        </p:nvSpPr>
        <p:spPr bwMode="auto">
          <a:xfrm>
            <a:off x="3322638" y="3662363"/>
            <a:ext cx="163512" cy="2095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73859" name="AutoShape 131"/>
          <p:cNvSpPr>
            <a:spLocks noChangeArrowheads="1"/>
          </p:cNvSpPr>
          <p:nvPr/>
        </p:nvSpPr>
        <p:spPr bwMode="auto">
          <a:xfrm>
            <a:off x="1844676" y="6227764"/>
            <a:ext cx="2157413" cy="630237"/>
          </a:xfrm>
          <a:prstGeom prst="wedgeRectCallout">
            <a:avLst>
              <a:gd name="adj1" fmla="val -25088"/>
              <a:gd name="adj2" fmla="val -30563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i="1">
                <a:solidFill>
                  <a:srgbClr val="555BAD"/>
                </a:solidFill>
                <a:latin typeface="Times New Roman" panose="02020603050405020304" pitchFamily="18" charset="0"/>
              </a:rPr>
              <a:t>Individual process</a:t>
            </a:r>
            <a:endParaRPr lang="en-US" sz="2000" b="1">
              <a:solidFill>
                <a:srgbClr val="555BAD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92" name="Text Box 132"/>
          <p:cNvSpPr txBox="1">
            <a:spLocks noChangeArrowheads="1"/>
          </p:cNvSpPr>
          <p:nvPr/>
        </p:nvSpPr>
        <p:spPr bwMode="auto">
          <a:xfrm>
            <a:off x="1524001" y="3813175"/>
            <a:ext cx="1624013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54"/>
                </a:solidFill>
                <a:latin typeface="Times New Roman" panose="02020603050405020304" pitchFamily="18" charset="0"/>
              </a:rPr>
              <a:t>Buying a TV commercial</a:t>
            </a:r>
          </a:p>
        </p:txBody>
      </p:sp>
      <p:sp>
        <p:nvSpPr>
          <p:cNvPr id="41093" name="Line 133"/>
          <p:cNvSpPr>
            <a:spLocks noChangeShapeType="1"/>
          </p:cNvSpPr>
          <p:nvPr/>
        </p:nvSpPr>
        <p:spPr bwMode="auto">
          <a:xfrm flipH="1">
            <a:off x="2984501" y="3814763"/>
            <a:ext cx="327025" cy="2079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EAEAEA"/>
              </a:solidFill>
              <a:latin typeface="Arial Narrow" panose="020B0606020202030204" pitchFamily="34" charset="0"/>
            </a:endParaRPr>
          </a:p>
        </p:txBody>
      </p:sp>
      <p:sp>
        <p:nvSpPr>
          <p:cNvPr id="41094" name="Rectangle 134"/>
          <p:cNvSpPr>
            <a:spLocks noChangeArrowheads="1"/>
          </p:cNvSpPr>
          <p:nvPr/>
        </p:nvSpPr>
        <p:spPr bwMode="auto">
          <a:xfrm>
            <a:off x="1752600" y="76200"/>
            <a:ext cx="868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sz="3600" b="1">
                <a:solidFill>
                  <a:srgbClr val="000054"/>
                </a:solidFill>
                <a:latin typeface="Times New Roman" panose="02020603050405020304" pitchFamily="18" charset="0"/>
              </a:rPr>
              <a:t>Illustration: Process Types and Hierarchies</a:t>
            </a:r>
          </a:p>
        </p:txBody>
      </p:sp>
      <p:grpSp>
        <p:nvGrpSpPr>
          <p:cNvPr id="41095" name="Group 135"/>
          <p:cNvGrpSpPr>
            <a:grpSpLocks/>
          </p:cNvGrpSpPr>
          <p:nvPr/>
        </p:nvGrpSpPr>
        <p:grpSpPr bwMode="auto">
          <a:xfrm>
            <a:off x="1752600" y="838200"/>
            <a:ext cx="8686800" cy="241300"/>
            <a:chOff x="384" y="625"/>
            <a:chExt cx="4992" cy="151"/>
          </a:xfrm>
        </p:grpSpPr>
        <p:grpSp>
          <p:nvGrpSpPr>
            <p:cNvPr id="41096" name="Group 136"/>
            <p:cNvGrpSpPr>
              <a:grpSpLocks/>
            </p:cNvGrpSpPr>
            <p:nvPr/>
          </p:nvGrpSpPr>
          <p:grpSpPr bwMode="auto">
            <a:xfrm>
              <a:off x="384" y="625"/>
              <a:ext cx="4992" cy="144"/>
              <a:chOff x="384" y="625"/>
              <a:chExt cx="4992" cy="144"/>
            </a:xfrm>
          </p:grpSpPr>
          <p:pic>
            <p:nvPicPr>
              <p:cNvPr id="41098" name="Picture 137" descr="bd15156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625"/>
                <a:ext cx="4992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99" name="Picture 138" descr="bd15034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685"/>
                <a:ext cx="4992" cy="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41097" name="Picture 139" descr="bd21319_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728"/>
              <a:ext cx="4992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9324870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3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3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56" grpId="0" animBg="1"/>
      <p:bldP spid="73857" grpId="0" animBg="1"/>
      <p:bldP spid="73859" grpId="0" animBg="1"/>
    </p:bldLst>
  </p:timing>
</p:sld>
</file>

<file path=ppt/theme/theme1.xml><?xml version="1.0" encoding="utf-8"?>
<a:theme xmlns:a="http://schemas.openxmlformats.org/drawingml/2006/main" name="Factory">
  <a:themeElements>
    <a:clrScheme name="Factory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555BAD"/>
      </a:accent2>
      <a:accent3>
        <a:srgbClr val="AAAABE"/>
      </a:accent3>
      <a:accent4>
        <a:srgbClr val="C8C8C8"/>
      </a:accent4>
      <a:accent5>
        <a:srgbClr val="FDD2AF"/>
      </a:accent5>
      <a:accent6>
        <a:srgbClr val="4C529C"/>
      </a:accent6>
      <a:hlink>
        <a:srgbClr val="B97C01"/>
      </a:hlink>
      <a:folHlink>
        <a:srgbClr val="CCFF33"/>
      </a:folHlink>
    </a:clrScheme>
    <a:fontScheme name="Facto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Factory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33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Times New Roman</vt:lpstr>
      <vt:lpstr>Wingdings</vt:lpstr>
      <vt:lpstr>Factory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2016-08-15T06:18:07Z</dcterms:created>
  <dcterms:modified xsi:type="dcterms:W3CDTF">2016-08-17T03:18:48Z</dcterms:modified>
</cp:coreProperties>
</file>